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380" r:id="rId2"/>
    <p:sldId id="324" r:id="rId3"/>
    <p:sldId id="466" r:id="rId4"/>
    <p:sldId id="485" r:id="rId5"/>
    <p:sldId id="486" r:id="rId6"/>
    <p:sldId id="489" r:id="rId7"/>
    <p:sldId id="467" r:id="rId8"/>
    <p:sldId id="471" r:id="rId9"/>
    <p:sldId id="468" r:id="rId10"/>
    <p:sldId id="469" r:id="rId11"/>
    <p:sldId id="476" r:id="rId12"/>
    <p:sldId id="479" r:id="rId13"/>
    <p:sldId id="480" r:id="rId14"/>
    <p:sldId id="483" r:id="rId15"/>
    <p:sldId id="474" r:id="rId16"/>
    <p:sldId id="475" r:id="rId17"/>
    <p:sldId id="481" r:id="rId18"/>
    <p:sldId id="482" r:id="rId19"/>
    <p:sldId id="484" r:id="rId20"/>
    <p:sldId id="472" r:id="rId21"/>
    <p:sldId id="493" r:id="rId22"/>
    <p:sldId id="494" r:id="rId23"/>
    <p:sldId id="496" r:id="rId24"/>
    <p:sldId id="497" r:id="rId25"/>
    <p:sldId id="473" r:id="rId26"/>
    <p:sldId id="487" r:id="rId27"/>
    <p:sldId id="488" r:id="rId28"/>
    <p:sldId id="490" r:id="rId29"/>
    <p:sldId id="491" r:id="rId30"/>
    <p:sldId id="492" r:id="rId31"/>
    <p:sldId id="465" r:id="rId32"/>
    <p:sldId id="500" r:id="rId33"/>
    <p:sldId id="498" r:id="rId34"/>
    <p:sldId id="414" r:id="rId35"/>
    <p:sldId id="425" r:id="rId36"/>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4" autoAdjust="0"/>
    <p:restoredTop sz="81896" autoAdjust="0"/>
  </p:normalViewPr>
  <p:slideViewPr>
    <p:cSldViewPr>
      <p:cViewPr varScale="1">
        <p:scale>
          <a:sx n="71" d="100"/>
          <a:sy n="71" d="100"/>
        </p:scale>
        <p:origin x="-588" y="-96"/>
      </p:cViewPr>
      <p:guideLst>
        <p:guide orient="horz" pos="2160"/>
        <p:guide pos="2880"/>
      </p:guideLst>
    </p:cSldViewPr>
  </p:slideViewPr>
  <p:outlineViewPr>
    <p:cViewPr>
      <p:scale>
        <a:sx n="33" d="100"/>
        <a:sy n="33" d="100"/>
      </p:scale>
      <p:origin x="0" y="30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Mine%20Dokumenter\Research\aspectuals\Excel\start%20included%20with%20other%20ingressives\all%20constructionsal%20typ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Mine%20Dokumenter\Research\aspectuals\Excel\start%20included%20with%20other%20ingressives\just%20transitive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Mine%20Dokumenter\Research\aspectuals\Excel\start%20included%20with%20other%20ingressives\just%20intransitiv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'Ark1'!$A$2</c:f>
              <c:strCache>
                <c:ptCount val="1"/>
                <c:pt idx="0">
                  <c:v>begin</c:v>
                </c:pt>
              </c:strCache>
            </c:strRef>
          </c:tx>
          <c:cat>
            <c:strRef>
              <c:f>'Ark1'!$B$1:$E$1</c:f>
              <c:strCache>
                <c:ptCount val="4"/>
                <c:pt idx="0">
                  <c:v>to-infinitive</c:v>
                </c:pt>
                <c:pt idx="1">
                  <c:v>ing form</c:v>
                </c:pt>
                <c:pt idx="2">
                  <c:v>intransitive</c:v>
                </c:pt>
                <c:pt idx="3">
                  <c:v>transitive </c:v>
                </c:pt>
              </c:strCache>
            </c:strRef>
          </c:cat>
          <c:val>
            <c:numRef>
              <c:f>'Ark1'!$B$2:$E$2</c:f>
              <c:numCache>
                <c:formatCode>General</c:formatCode>
                <c:ptCount val="4"/>
                <c:pt idx="0">
                  <c:v>246</c:v>
                </c:pt>
                <c:pt idx="1">
                  <c:v>49</c:v>
                </c:pt>
                <c:pt idx="2">
                  <c:v>104</c:v>
                </c:pt>
                <c:pt idx="3">
                  <c:v>34</c:v>
                </c:pt>
              </c:numCache>
            </c:numRef>
          </c:val>
        </c:ser>
        <c:ser>
          <c:idx val="1"/>
          <c:order val="1"/>
          <c:tx>
            <c:strRef>
              <c:f>'Ark1'!$A$3</c:f>
              <c:strCache>
                <c:ptCount val="1"/>
                <c:pt idx="0">
                  <c:v>start </c:v>
                </c:pt>
              </c:strCache>
            </c:strRef>
          </c:tx>
          <c:cat>
            <c:strRef>
              <c:f>'Ark1'!$B$1:$E$1</c:f>
              <c:strCache>
                <c:ptCount val="4"/>
                <c:pt idx="0">
                  <c:v>to-infinitive</c:v>
                </c:pt>
                <c:pt idx="1">
                  <c:v>ing form</c:v>
                </c:pt>
                <c:pt idx="2">
                  <c:v>intransitive</c:v>
                </c:pt>
                <c:pt idx="3">
                  <c:v>transitive </c:v>
                </c:pt>
              </c:strCache>
            </c:strRef>
          </c:cat>
          <c:val>
            <c:numRef>
              <c:f>'Ark1'!$B$3:$E$3</c:f>
              <c:numCache>
                <c:formatCode>General</c:formatCode>
                <c:ptCount val="4"/>
                <c:pt idx="0">
                  <c:v>51</c:v>
                </c:pt>
                <c:pt idx="1">
                  <c:v>68</c:v>
                </c:pt>
                <c:pt idx="2">
                  <c:v>76</c:v>
                </c:pt>
                <c:pt idx="3">
                  <c:v>37</c:v>
                </c:pt>
              </c:numCache>
            </c:numRef>
          </c:val>
        </c:ser>
        <c:axId val="111117440"/>
        <c:axId val="111118976"/>
      </c:barChart>
      <c:catAx>
        <c:axId val="111117440"/>
        <c:scaling>
          <c:orientation val="minMax"/>
        </c:scaling>
        <c:axPos val="b"/>
        <c:tickLblPos val="nextTo"/>
        <c:crossAx val="111118976"/>
        <c:crosses val="autoZero"/>
        <c:auto val="1"/>
        <c:lblAlgn val="ctr"/>
        <c:lblOffset val="100"/>
      </c:catAx>
      <c:valAx>
        <c:axId val="111118976"/>
        <c:scaling>
          <c:orientation val="minMax"/>
        </c:scaling>
        <c:axPos val="l"/>
        <c:majorGridlines/>
        <c:numFmt formatCode="General" sourceLinked="1"/>
        <c:tickLblPos val="nextTo"/>
        <c:crossAx val="11111744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Ark1!$A$2</c:f>
              <c:strCache>
                <c:ptCount val="1"/>
                <c:pt idx="0">
                  <c:v>begin</c:v>
                </c:pt>
              </c:strCache>
            </c:strRef>
          </c:tx>
          <c:cat>
            <c:strRef>
              <c:f>Ark1!$B$1:$F$1</c:f>
              <c:strCache>
                <c:ptCount val="5"/>
                <c:pt idx="0">
                  <c:v>begynne</c:v>
                </c:pt>
                <c:pt idx="1">
                  <c:v>other ingressive</c:v>
                </c:pt>
                <c:pt idx="2">
                  <c:v>divergent</c:v>
                </c:pt>
                <c:pt idx="3">
                  <c:v>no ingressive</c:v>
                </c:pt>
                <c:pt idx="4">
                  <c:v>Ø</c:v>
                </c:pt>
              </c:strCache>
            </c:strRef>
          </c:cat>
          <c:val>
            <c:numRef>
              <c:f>Ark1!$B$2:$F$2</c:f>
              <c:numCache>
                <c:formatCode>General</c:formatCode>
                <c:ptCount val="5"/>
                <c:pt idx="0">
                  <c:v>338</c:v>
                </c:pt>
                <c:pt idx="1">
                  <c:v>36</c:v>
                </c:pt>
                <c:pt idx="2">
                  <c:v>23</c:v>
                </c:pt>
                <c:pt idx="3">
                  <c:v>22</c:v>
                </c:pt>
                <c:pt idx="4">
                  <c:v>14</c:v>
                </c:pt>
              </c:numCache>
            </c:numRef>
          </c:val>
        </c:ser>
        <c:ser>
          <c:idx val="1"/>
          <c:order val="1"/>
          <c:tx>
            <c:strRef>
              <c:f>Ark1!$A$3</c:f>
              <c:strCache>
                <c:ptCount val="1"/>
                <c:pt idx="0">
                  <c:v>start</c:v>
                </c:pt>
              </c:strCache>
            </c:strRef>
          </c:tx>
          <c:cat>
            <c:strRef>
              <c:f>Ark1!$B$1:$F$1</c:f>
              <c:strCache>
                <c:ptCount val="5"/>
                <c:pt idx="0">
                  <c:v>begynne</c:v>
                </c:pt>
                <c:pt idx="1">
                  <c:v>other ingressive</c:v>
                </c:pt>
                <c:pt idx="2">
                  <c:v>divergent</c:v>
                </c:pt>
                <c:pt idx="3">
                  <c:v>no ingressive</c:v>
                </c:pt>
                <c:pt idx="4">
                  <c:v>Ø</c:v>
                </c:pt>
              </c:strCache>
            </c:strRef>
          </c:cat>
          <c:val>
            <c:numRef>
              <c:f>Ark1!$B$3:$F$3</c:f>
              <c:numCache>
                <c:formatCode>General</c:formatCode>
                <c:ptCount val="5"/>
                <c:pt idx="0">
                  <c:v>143</c:v>
                </c:pt>
                <c:pt idx="1">
                  <c:v>52</c:v>
                </c:pt>
                <c:pt idx="2">
                  <c:v>24</c:v>
                </c:pt>
                <c:pt idx="3">
                  <c:v>12</c:v>
                </c:pt>
                <c:pt idx="4">
                  <c:v>1</c:v>
                </c:pt>
              </c:numCache>
            </c:numRef>
          </c:val>
        </c:ser>
        <c:axId val="111668224"/>
        <c:axId val="111674112"/>
      </c:barChart>
      <c:catAx>
        <c:axId val="111668224"/>
        <c:scaling>
          <c:orientation val="minMax"/>
        </c:scaling>
        <c:axPos val="b"/>
        <c:numFmt formatCode="General" sourceLinked="1"/>
        <c:tickLblPos val="nextTo"/>
        <c:crossAx val="111674112"/>
        <c:crosses val="autoZero"/>
        <c:auto val="1"/>
        <c:lblAlgn val="ctr"/>
        <c:lblOffset val="100"/>
      </c:catAx>
      <c:valAx>
        <c:axId val="111674112"/>
        <c:scaling>
          <c:orientation val="minMax"/>
        </c:scaling>
        <c:axPos val="l"/>
        <c:majorGridlines/>
        <c:numFmt formatCode="General" sourceLinked="1"/>
        <c:tickLblPos val="nextTo"/>
        <c:crossAx val="111668224"/>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Ark1!$A$2</c:f>
              <c:strCache>
                <c:ptCount val="1"/>
                <c:pt idx="0">
                  <c:v>begin</c:v>
                </c:pt>
              </c:strCache>
            </c:strRef>
          </c:tx>
          <c:cat>
            <c:strRef>
              <c:f>Ark1!$B$1:$E$1</c:f>
              <c:strCache>
                <c:ptCount val="4"/>
                <c:pt idx="0">
                  <c:v>begynne</c:v>
                </c:pt>
                <c:pt idx="1">
                  <c:v>other ingressive</c:v>
                </c:pt>
                <c:pt idx="2">
                  <c:v>divergent</c:v>
                </c:pt>
                <c:pt idx="3">
                  <c:v>Ø</c:v>
                </c:pt>
              </c:strCache>
            </c:strRef>
          </c:cat>
          <c:val>
            <c:numRef>
              <c:f>Ark1!$B$2:$E$2</c:f>
              <c:numCache>
                <c:formatCode>General</c:formatCode>
                <c:ptCount val="4"/>
                <c:pt idx="0">
                  <c:v>25</c:v>
                </c:pt>
                <c:pt idx="1">
                  <c:v>6</c:v>
                </c:pt>
                <c:pt idx="2">
                  <c:v>2</c:v>
                </c:pt>
                <c:pt idx="3">
                  <c:v>1</c:v>
                </c:pt>
              </c:numCache>
            </c:numRef>
          </c:val>
        </c:ser>
        <c:ser>
          <c:idx val="1"/>
          <c:order val="1"/>
          <c:tx>
            <c:strRef>
              <c:f>Ark1!$A$3</c:f>
              <c:strCache>
                <c:ptCount val="1"/>
                <c:pt idx="0">
                  <c:v>start</c:v>
                </c:pt>
              </c:strCache>
            </c:strRef>
          </c:tx>
          <c:cat>
            <c:strRef>
              <c:f>Ark1!$B$1:$E$1</c:f>
              <c:strCache>
                <c:ptCount val="4"/>
                <c:pt idx="0">
                  <c:v>begynne</c:v>
                </c:pt>
                <c:pt idx="1">
                  <c:v>other ingressive</c:v>
                </c:pt>
                <c:pt idx="2">
                  <c:v>divergent</c:v>
                </c:pt>
                <c:pt idx="3">
                  <c:v>Ø</c:v>
                </c:pt>
              </c:strCache>
            </c:strRef>
          </c:cat>
          <c:val>
            <c:numRef>
              <c:f>Ark1!$B$3:$E$3</c:f>
              <c:numCache>
                <c:formatCode>General</c:formatCode>
                <c:ptCount val="4"/>
                <c:pt idx="0">
                  <c:v>15</c:v>
                </c:pt>
                <c:pt idx="1">
                  <c:v>18</c:v>
                </c:pt>
                <c:pt idx="2">
                  <c:v>6</c:v>
                </c:pt>
                <c:pt idx="3">
                  <c:v>0</c:v>
                </c:pt>
              </c:numCache>
            </c:numRef>
          </c:val>
        </c:ser>
        <c:axId val="111699072"/>
        <c:axId val="111700608"/>
      </c:barChart>
      <c:catAx>
        <c:axId val="111699072"/>
        <c:scaling>
          <c:orientation val="minMax"/>
        </c:scaling>
        <c:axPos val="b"/>
        <c:numFmt formatCode="General" sourceLinked="1"/>
        <c:tickLblPos val="nextTo"/>
        <c:crossAx val="111700608"/>
        <c:crosses val="autoZero"/>
        <c:auto val="1"/>
        <c:lblAlgn val="ctr"/>
        <c:lblOffset val="100"/>
      </c:catAx>
      <c:valAx>
        <c:axId val="111700608"/>
        <c:scaling>
          <c:orientation val="minMax"/>
        </c:scaling>
        <c:axPos val="l"/>
        <c:majorGridlines/>
        <c:numFmt formatCode="General" sourceLinked="1"/>
        <c:tickLblPos val="nextTo"/>
        <c:crossAx val="111699072"/>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Ark1!$A$2</c:f>
              <c:strCache>
                <c:ptCount val="1"/>
                <c:pt idx="0">
                  <c:v>begin</c:v>
                </c:pt>
              </c:strCache>
            </c:strRef>
          </c:tx>
          <c:cat>
            <c:strRef>
              <c:f>Ark1!$B$1:$E$1</c:f>
              <c:strCache>
                <c:ptCount val="4"/>
                <c:pt idx="0">
                  <c:v>begynne</c:v>
                </c:pt>
                <c:pt idx="1">
                  <c:v>other ingressive</c:v>
                </c:pt>
                <c:pt idx="2">
                  <c:v>divergent</c:v>
                </c:pt>
                <c:pt idx="3">
                  <c:v>Ø</c:v>
                </c:pt>
              </c:strCache>
            </c:strRef>
          </c:cat>
          <c:val>
            <c:numRef>
              <c:f>Ark1!$B$2:$E$2</c:f>
              <c:numCache>
                <c:formatCode>General</c:formatCode>
                <c:ptCount val="4"/>
                <c:pt idx="0">
                  <c:v>71</c:v>
                </c:pt>
                <c:pt idx="1">
                  <c:v>11</c:v>
                </c:pt>
                <c:pt idx="2">
                  <c:v>17</c:v>
                </c:pt>
                <c:pt idx="3">
                  <c:v>5</c:v>
                </c:pt>
              </c:numCache>
            </c:numRef>
          </c:val>
        </c:ser>
        <c:ser>
          <c:idx val="1"/>
          <c:order val="1"/>
          <c:tx>
            <c:strRef>
              <c:f>Ark1!$A$3</c:f>
              <c:strCache>
                <c:ptCount val="1"/>
                <c:pt idx="0">
                  <c:v>start</c:v>
                </c:pt>
              </c:strCache>
            </c:strRef>
          </c:tx>
          <c:cat>
            <c:strRef>
              <c:f>Ark1!$B$1:$E$1</c:f>
              <c:strCache>
                <c:ptCount val="4"/>
                <c:pt idx="0">
                  <c:v>begynne</c:v>
                </c:pt>
                <c:pt idx="1">
                  <c:v>other ingressive</c:v>
                </c:pt>
                <c:pt idx="2">
                  <c:v>divergent</c:v>
                </c:pt>
                <c:pt idx="3">
                  <c:v>Ø</c:v>
                </c:pt>
              </c:strCache>
            </c:strRef>
          </c:cat>
          <c:val>
            <c:numRef>
              <c:f>Ark1!$B$3:$E$3</c:f>
              <c:numCache>
                <c:formatCode>General</c:formatCode>
                <c:ptCount val="4"/>
                <c:pt idx="0">
                  <c:v>41</c:v>
                </c:pt>
                <c:pt idx="1">
                  <c:v>27</c:v>
                </c:pt>
                <c:pt idx="2">
                  <c:v>11</c:v>
                </c:pt>
                <c:pt idx="3">
                  <c:v>0</c:v>
                </c:pt>
              </c:numCache>
            </c:numRef>
          </c:val>
        </c:ser>
        <c:axId val="111713280"/>
        <c:axId val="111936256"/>
      </c:barChart>
      <c:catAx>
        <c:axId val="111713280"/>
        <c:scaling>
          <c:orientation val="minMax"/>
        </c:scaling>
        <c:axPos val="b"/>
        <c:numFmt formatCode="General" sourceLinked="1"/>
        <c:tickLblPos val="nextTo"/>
        <c:crossAx val="111936256"/>
        <c:crosses val="autoZero"/>
        <c:auto val="1"/>
        <c:lblAlgn val="ctr"/>
        <c:lblOffset val="100"/>
      </c:catAx>
      <c:valAx>
        <c:axId val="111936256"/>
        <c:scaling>
          <c:orientation val="minMax"/>
        </c:scaling>
        <c:axPos val="l"/>
        <c:majorGridlines/>
        <c:numFmt formatCode="General" sourceLinked="1"/>
        <c:tickLblPos val="nextTo"/>
        <c:crossAx val="111713280"/>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59869D2-D93B-4BFF-AE57-FCA381B18D59}"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65B799-DA17-466A-9005-0EF824B1280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EAAF2-1DE4-46E1-9C4A-BCE4C16025FC}" type="slidenum">
              <a:rPr lang="nb-NO"/>
              <a:pPr/>
              <a:t>1</a:t>
            </a:fld>
            <a:endParaRPr lang="nb-NO"/>
          </a:p>
        </p:txBody>
      </p:sp>
      <p:sp>
        <p:nvSpPr>
          <p:cNvPr id="5122" name="Rectangle 2"/>
          <p:cNvSpPr>
            <a:spLocks noGrp="1" noRot="1" noChangeAspect="1" noChangeArrowheads="1" noTextEdit="1"/>
          </p:cNvSpPr>
          <p:nvPr>
            <p:ph type="sldImg"/>
          </p:nvPr>
        </p:nvSpPr>
        <p:spPr>
          <a:xfrm>
            <a:off x="1143000" y="685800"/>
            <a:ext cx="4572000" cy="3429000"/>
          </a:xfrm>
          <a:ln/>
        </p:spPr>
      </p:sp>
      <p:sp>
        <p:nvSpPr>
          <p:cNvPr id="5123" name="Rectangle 3"/>
          <p:cNvSpPr>
            <a:spLocks noGrp="1" noChangeArrowheads="1"/>
          </p:cNvSpPr>
          <p:nvPr>
            <p:ph type="body" idx="1"/>
          </p:nvPr>
        </p:nvSpPr>
        <p:spPr/>
        <p:txBody>
          <a:bodyPr/>
          <a:lstStyle/>
          <a:p>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IE"/>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6</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err="1" smtClean="0"/>
              <a:t>SN:There</a:t>
            </a:r>
            <a:r>
              <a:rPr lang="nb-NO" baseline="0" dirty="0" smtClean="0"/>
              <a:t> </a:t>
            </a:r>
            <a:r>
              <a:rPr lang="nb-NO" baseline="0" dirty="0" err="1" smtClean="0"/>
              <a:t>are</a:t>
            </a:r>
            <a:r>
              <a:rPr lang="nb-NO" baseline="0" dirty="0" smtClean="0"/>
              <a:t> 6 </a:t>
            </a:r>
            <a:r>
              <a:rPr lang="nb-NO" baseline="0" dirty="0" err="1" smtClean="0"/>
              <a:t>categories</a:t>
            </a:r>
            <a:r>
              <a:rPr lang="nb-NO" baseline="0" dirty="0" smtClean="0"/>
              <a:t> </a:t>
            </a:r>
            <a:r>
              <a:rPr lang="nb-NO" baseline="0" dirty="0" err="1" smtClean="0"/>
              <a:t>here</a:t>
            </a:r>
            <a:r>
              <a:rPr lang="nb-NO" baseline="0" dirty="0" smtClean="0"/>
              <a:t>, not </a:t>
            </a:r>
            <a:r>
              <a:rPr lang="nb-NO" baseline="0" dirty="0" err="1" smtClean="0"/>
              <a:t>five</a:t>
            </a:r>
            <a:endParaRPr lang="nb-NO"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10</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IE"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11</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err="1" smtClean="0"/>
              <a:t>SN:There</a:t>
            </a:r>
            <a:r>
              <a:rPr lang="nb-NO" baseline="0" dirty="0" smtClean="0"/>
              <a:t> </a:t>
            </a:r>
            <a:r>
              <a:rPr lang="nb-NO" baseline="0" dirty="0" err="1" smtClean="0"/>
              <a:t>are</a:t>
            </a:r>
            <a:r>
              <a:rPr lang="nb-NO" baseline="0" dirty="0" smtClean="0"/>
              <a:t> 6 </a:t>
            </a:r>
            <a:r>
              <a:rPr lang="nb-NO" baseline="0" dirty="0" err="1" smtClean="0"/>
              <a:t>categories</a:t>
            </a:r>
            <a:r>
              <a:rPr lang="nb-NO" baseline="0" dirty="0" smtClean="0"/>
              <a:t> </a:t>
            </a:r>
            <a:r>
              <a:rPr lang="nb-NO" baseline="0" dirty="0" err="1" smtClean="0"/>
              <a:t>here</a:t>
            </a:r>
            <a:r>
              <a:rPr lang="nb-NO" baseline="0" dirty="0" smtClean="0"/>
              <a:t>, not </a:t>
            </a:r>
            <a:r>
              <a:rPr lang="nb-NO" baseline="0" dirty="0" err="1" smtClean="0"/>
              <a:t>five</a:t>
            </a:r>
            <a:endParaRPr lang="nb-NO"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12</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SN:</a:t>
            </a:r>
            <a:r>
              <a:rPr lang="nb-NO" baseline="0" dirty="0" smtClean="0"/>
              <a:t> </a:t>
            </a:r>
            <a:r>
              <a:rPr lang="nb-NO" baseline="0" dirty="0" err="1" smtClean="0"/>
              <a:t>maybe</a:t>
            </a:r>
            <a:r>
              <a:rPr lang="nb-NO" baseline="0" dirty="0" smtClean="0"/>
              <a:t> present as </a:t>
            </a:r>
            <a:r>
              <a:rPr lang="nb-NO" baseline="0" dirty="0" err="1" smtClean="0"/>
              <a:t>percentages</a:t>
            </a:r>
            <a:r>
              <a:rPr lang="nb-NO" baseline="0" dirty="0" smtClean="0"/>
              <a:t>, not </a:t>
            </a:r>
            <a:r>
              <a:rPr lang="nb-NO" baseline="0" dirty="0" err="1" smtClean="0"/>
              <a:t>numbers</a:t>
            </a:r>
            <a:r>
              <a:rPr lang="nb-NO" baseline="0" dirty="0" smtClean="0"/>
              <a:t> </a:t>
            </a:r>
            <a:r>
              <a:rPr lang="nb-NO" baseline="0" dirty="0" err="1" smtClean="0"/>
              <a:t>of</a:t>
            </a:r>
            <a:r>
              <a:rPr lang="nb-NO" baseline="0" dirty="0" smtClean="0"/>
              <a:t> </a:t>
            </a:r>
            <a:r>
              <a:rPr lang="nb-NO" baseline="0" dirty="0" err="1" smtClean="0"/>
              <a:t>actual</a:t>
            </a:r>
            <a:r>
              <a:rPr lang="nb-NO" baseline="0" dirty="0" smtClean="0"/>
              <a:t> tokens. Makes it </a:t>
            </a:r>
            <a:r>
              <a:rPr lang="nb-NO" baseline="0" dirty="0" err="1" smtClean="0"/>
              <a:t>easier</a:t>
            </a:r>
            <a:r>
              <a:rPr lang="nb-NO" baseline="0" dirty="0" smtClean="0"/>
              <a:t> to </a:t>
            </a:r>
            <a:r>
              <a:rPr lang="nb-NO" baseline="0" dirty="0" err="1" smtClean="0"/>
              <a:t>compare</a:t>
            </a:r>
            <a:endParaRPr lang="nb-NO"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15</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IE"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16</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IE"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18</a:t>
            </a:fld>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IE" dirty="0"/>
          </a:p>
        </p:txBody>
      </p:sp>
      <p:sp>
        <p:nvSpPr>
          <p:cNvPr id="4" name="Plassholder for lysbildenummer 3"/>
          <p:cNvSpPr>
            <a:spLocks noGrp="1"/>
          </p:cNvSpPr>
          <p:nvPr>
            <p:ph type="sldNum" sz="quarter" idx="10"/>
          </p:nvPr>
        </p:nvSpPr>
        <p:spPr/>
        <p:txBody>
          <a:bodyPr/>
          <a:lstStyle/>
          <a:p>
            <a:pPr>
              <a:defRPr/>
            </a:pPr>
            <a:fld id="{3365B799-DA17-466A-9005-0EF824B12808}" type="slidenum">
              <a:rPr lang="nb-NO" smtClean="0"/>
              <a:pPr>
                <a:defRPr/>
              </a:pPr>
              <a:t>35</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94218" name="Rectangle 10"/>
          <p:cNvSpPr>
            <a:spLocks noGrp="1" noChangeArrowheads="1"/>
          </p:cNvSpPr>
          <p:nvPr>
            <p:ph type="ctrTitle" sz="quarter"/>
          </p:nvPr>
        </p:nvSpPr>
        <p:spPr>
          <a:xfrm>
            <a:off x="685800" y="1873250"/>
            <a:ext cx="7772400" cy="1555750"/>
          </a:xfrm>
        </p:spPr>
        <p:txBody>
          <a:bodyPr/>
          <a:lstStyle>
            <a:lvl1pPr>
              <a:defRPr sz="4800"/>
            </a:lvl1pPr>
          </a:lstStyle>
          <a:p>
            <a:r>
              <a:rPr lang="en-IE"/>
              <a:t>Klikk for å redigere tittelstil</a:t>
            </a:r>
          </a:p>
        </p:txBody>
      </p:sp>
      <p:sp>
        <p:nvSpPr>
          <p:cNvPr id="9421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IE"/>
              <a:t>Klikk for å redigere undertittelstil i malen</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IE"/>
          </a:p>
        </p:txBody>
      </p:sp>
      <p:sp>
        <p:nvSpPr>
          <p:cNvPr id="13" name="Rectangle 13"/>
          <p:cNvSpPr>
            <a:spLocks noGrp="1" noChangeArrowheads="1"/>
          </p:cNvSpPr>
          <p:nvPr>
            <p:ph type="ftr" sz="quarter" idx="11"/>
          </p:nvPr>
        </p:nvSpPr>
        <p:spPr/>
        <p:txBody>
          <a:bodyPr/>
          <a:lstStyle>
            <a:lvl1pPr>
              <a:defRPr smtClean="0"/>
            </a:lvl1pPr>
          </a:lstStyle>
          <a:p>
            <a:pPr>
              <a:defRPr/>
            </a:pPr>
            <a:endParaRPr lang="en-IE"/>
          </a:p>
        </p:txBody>
      </p:sp>
      <p:sp>
        <p:nvSpPr>
          <p:cNvPr id="14" name="Rectangle 14"/>
          <p:cNvSpPr>
            <a:spLocks noGrp="1" noChangeArrowheads="1"/>
          </p:cNvSpPr>
          <p:nvPr>
            <p:ph type="sldNum" sz="quarter" idx="12"/>
          </p:nvPr>
        </p:nvSpPr>
        <p:spPr/>
        <p:txBody>
          <a:bodyPr/>
          <a:lstStyle>
            <a:lvl1pPr>
              <a:defRPr smtClean="0"/>
            </a:lvl1pPr>
          </a:lstStyle>
          <a:p>
            <a:pPr>
              <a:defRPr/>
            </a:pPr>
            <a:fld id="{BA4F7149-CFCD-4B6E-A2C3-920A27E10E7A}" type="slidenum">
              <a:rPr lang="en-IE"/>
              <a:pPr>
                <a:defRPr/>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IE"/>
          </a:p>
        </p:txBody>
      </p:sp>
      <p:sp>
        <p:nvSpPr>
          <p:cNvPr id="5" name="Rectangle 13"/>
          <p:cNvSpPr>
            <a:spLocks noGrp="1" noChangeArrowheads="1"/>
          </p:cNvSpPr>
          <p:nvPr>
            <p:ph type="ftr" sz="quarter" idx="11"/>
          </p:nvPr>
        </p:nvSpPr>
        <p:spPr>
          <a:ln/>
        </p:spPr>
        <p:txBody>
          <a:bodyPr/>
          <a:lstStyle>
            <a:lvl1pPr>
              <a:defRPr/>
            </a:lvl1pPr>
          </a:lstStyle>
          <a:p>
            <a:pPr>
              <a:defRPr/>
            </a:pPr>
            <a:endParaRPr lang="en-IE"/>
          </a:p>
        </p:txBody>
      </p:sp>
      <p:sp>
        <p:nvSpPr>
          <p:cNvPr id="6" name="Rectangle 14"/>
          <p:cNvSpPr>
            <a:spLocks noGrp="1" noChangeArrowheads="1"/>
          </p:cNvSpPr>
          <p:nvPr>
            <p:ph type="sldNum" sz="quarter" idx="12"/>
          </p:nvPr>
        </p:nvSpPr>
        <p:spPr>
          <a:ln/>
        </p:spPr>
        <p:txBody>
          <a:bodyPr/>
          <a:lstStyle>
            <a:lvl1pPr>
              <a:defRPr/>
            </a:lvl1pPr>
          </a:lstStyle>
          <a:p>
            <a:pPr>
              <a:defRPr/>
            </a:pPr>
            <a:fld id="{0B886A9E-F146-462E-A8C7-D717B9D330FE}" type="slidenum">
              <a:rPr lang="en-IE"/>
              <a:pPr>
                <a:defRPr/>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7813"/>
            <a:ext cx="2057400" cy="5853112"/>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7813"/>
            <a:ext cx="6019800" cy="5853112"/>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IE"/>
          </a:p>
        </p:txBody>
      </p:sp>
      <p:sp>
        <p:nvSpPr>
          <p:cNvPr id="5" name="Rectangle 13"/>
          <p:cNvSpPr>
            <a:spLocks noGrp="1" noChangeArrowheads="1"/>
          </p:cNvSpPr>
          <p:nvPr>
            <p:ph type="ftr" sz="quarter" idx="11"/>
          </p:nvPr>
        </p:nvSpPr>
        <p:spPr>
          <a:ln/>
        </p:spPr>
        <p:txBody>
          <a:bodyPr/>
          <a:lstStyle>
            <a:lvl1pPr>
              <a:defRPr/>
            </a:lvl1pPr>
          </a:lstStyle>
          <a:p>
            <a:pPr>
              <a:defRPr/>
            </a:pPr>
            <a:endParaRPr lang="en-IE"/>
          </a:p>
        </p:txBody>
      </p:sp>
      <p:sp>
        <p:nvSpPr>
          <p:cNvPr id="6" name="Rectangle 14"/>
          <p:cNvSpPr>
            <a:spLocks noGrp="1" noChangeArrowheads="1"/>
          </p:cNvSpPr>
          <p:nvPr>
            <p:ph type="sldNum" sz="quarter" idx="12"/>
          </p:nvPr>
        </p:nvSpPr>
        <p:spPr>
          <a:ln/>
        </p:spPr>
        <p:txBody>
          <a:bodyPr/>
          <a:lstStyle>
            <a:lvl1pPr>
              <a:defRPr/>
            </a:lvl1pPr>
          </a:lstStyle>
          <a:p>
            <a:pPr>
              <a:defRPr/>
            </a:pPr>
            <a:fld id="{379FA86E-80E6-40AD-B0BF-2B538D8384CC}" type="slidenum">
              <a:rPr lang="en-IE"/>
              <a:pPr>
                <a:defRPr/>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IE"/>
          </a:p>
        </p:txBody>
      </p:sp>
      <p:sp>
        <p:nvSpPr>
          <p:cNvPr id="5" name="Rectangle 13"/>
          <p:cNvSpPr>
            <a:spLocks noGrp="1" noChangeArrowheads="1"/>
          </p:cNvSpPr>
          <p:nvPr>
            <p:ph type="ftr" sz="quarter" idx="11"/>
          </p:nvPr>
        </p:nvSpPr>
        <p:spPr>
          <a:ln/>
        </p:spPr>
        <p:txBody>
          <a:bodyPr/>
          <a:lstStyle>
            <a:lvl1pPr>
              <a:defRPr/>
            </a:lvl1pPr>
          </a:lstStyle>
          <a:p>
            <a:pPr>
              <a:defRPr/>
            </a:pPr>
            <a:endParaRPr lang="en-IE"/>
          </a:p>
        </p:txBody>
      </p:sp>
      <p:sp>
        <p:nvSpPr>
          <p:cNvPr id="6" name="Rectangle 14"/>
          <p:cNvSpPr>
            <a:spLocks noGrp="1" noChangeArrowheads="1"/>
          </p:cNvSpPr>
          <p:nvPr>
            <p:ph type="sldNum" sz="quarter" idx="12"/>
          </p:nvPr>
        </p:nvSpPr>
        <p:spPr>
          <a:ln/>
        </p:spPr>
        <p:txBody>
          <a:bodyPr/>
          <a:lstStyle>
            <a:lvl1pPr>
              <a:defRPr/>
            </a:lvl1pPr>
          </a:lstStyle>
          <a:p>
            <a:pPr>
              <a:defRPr/>
            </a:pPr>
            <a:fld id="{AEA77796-1AD4-4260-9082-88A473BD4816}" type="slidenum">
              <a:rPr lang="en-IE"/>
              <a:pPr>
                <a:defRPr/>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12"/>
          <p:cNvSpPr>
            <a:spLocks noGrp="1" noChangeArrowheads="1"/>
          </p:cNvSpPr>
          <p:nvPr>
            <p:ph type="dt" sz="half" idx="10"/>
          </p:nvPr>
        </p:nvSpPr>
        <p:spPr>
          <a:ln/>
        </p:spPr>
        <p:txBody>
          <a:bodyPr/>
          <a:lstStyle>
            <a:lvl1pPr>
              <a:defRPr/>
            </a:lvl1pPr>
          </a:lstStyle>
          <a:p>
            <a:pPr>
              <a:defRPr/>
            </a:pPr>
            <a:endParaRPr lang="en-IE"/>
          </a:p>
        </p:txBody>
      </p:sp>
      <p:sp>
        <p:nvSpPr>
          <p:cNvPr id="5" name="Rectangle 13"/>
          <p:cNvSpPr>
            <a:spLocks noGrp="1" noChangeArrowheads="1"/>
          </p:cNvSpPr>
          <p:nvPr>
            <p:ph type="ftr" sz="quarter" idx="11"/>
          </p:nvPr>
        </p:nvSpPr>
        <p:spPr>
          <a:ln/>
        </p:spPr>
        <p:txBody>
          <a:bodyPr/>
          <a:lstStyle>
            <a:lvl1pPr>
              <a:defRPr/>
            </a:lvl1pPr>
          </a:lstStyle>
          <a:p>
            <a:pPr>
              <a:defRPr/>
            </a:pPr>
            <a:endParaRPr lang="en-IE"/>
          </a:p>
        </p:txBody>
      </p:sp>
      <p:sp>
        <p:nvSpPr>
          <p:cNvPr id="6" name="Rectangle 14"/>
          <p:cNvSpPr>
            <a:spLocks noGrp="1" noChangeArrowheads="1"/>
          </p:cNvSpPr>
          <p:nvPr>
            <p:ph type="sldNum" sz="quarter" idx="12"/>
          </p:nvPr>
        </p:nvSpPr>
        <p:spPr>
          <a:ln/>
        </p:spPr>
        <p:txBody>
          <a:bodyPr/>
          <a:lstStyle>
            <a:lvl1pPr>
              <a:defRPr/>
            </a:lvl1pPr>
          </a:lstStyle>
          <a:p>
            <a:pPr>
              <a:defRPr/>
            </a:pPr>
            <a:fld id="{18EE547C-8B5F-49FA-9A25-6B4B7FB8ADA7}" type="slidenum">
              <a:rPr lang="en-IE"/>
              <a:pPr>
                <a:defRPr/>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IE"/>
          </a:p>
        </p:txBody>
      </p:sp>
      <p:sp>
        <p:nvSpPr>
          <p:cNvPr id="6" name="Rectangle 13"/>
          <p:cNvSpPr>
            <a:spLocks noGrp="1" noChangeArrowheads="1"/>
          </p:cNvSpPr>
          <p:nvPr>
            <p:ph type="ftr" sz="quarter" idx="11"/>
          </p:nvPr>
        </p:nvSpPr>
        <p:spPr>
          <a:ln/>
        </p:spPr>
        <p:txBody>
          <a:bodyPr/>
          <a:lstStyle>
            <a:lvl1pPr>
              <a:defRPr/>
            </a:lvl1pPr>
          </a:lstStyle>
          <a:p>
            <a:pPr>
              <a:defRPr/>
            </a:pPr>
            <a:endParaRPr lang="en-IE"/>
          </a:p>
        </p:txBody>
      </p:sp>
      <p:sp>
        <p:nvSpPr>
          <p:cNvPr id="7" name="Rectangle 14"/>
          <p:cNvSpPr>
            <a:spLocks noGrp="1" noChangeArrowheads="1"/>
          </p:cNvSpPr>
          <p:nvPr>
            <p:ph type="sldNum" sz="quarter" idx="12"/>
          </p:nvPr>
        </p:nvSpPr>
        <p:spPr>
          <a:ln/>
        </p:spPr>
        <p:txBody>
          <a:bodyPr/>
          <a:lstStyle>
            <a:lvl1pPr>
              <a:defRPr/>
            </a:lvl1pPr>
          </a:lstStyle>
          <a:p>
            <a:pPr>
              <a:defRPr/>
            </a:pPr>
            <a:fld id="{1190DAE9-4660-4855-93A0-0AEC8A586383}" type="slidenum">
              <a:rPr lang="en-IE"/>
              <a:pPr>
                <a:defRPr/>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IE"/>
          </a:p>
        </p:txBody>
      </p:sp>
      <p:sp>
        <p:nvSpPr>
          <p:cNvPr id="8" name="Rectangle 13"/>
          <p:cNvSpPr>
            <a:spLocks noGrp="1" noChangeArrowheads="1"/>
          </p:cNvSpPr>
          <p:nvPr>
            <p:ph type="ftr" sz="quarter" idx="11"/>
          </p:nvPr>
        </p:nvSpPr>
        <p:spPr>
          <a:ln/>
        </p:spPr>
        <p:txBody>
          <a:bodyPr/>
          <a:lstStyle>
            <a:lvl1pPr>
              <a:defRPr/>
            </a:lvl1pPr>
          </a:lstStyle>
          <a:p>
            <a:pPr>
              <a:defRPr/>
            </a:pPr>
            <a:endParaRPr lang="en-IE"/>
          </a:p>
        </p:txBody>
      </p:sp>
      <p:sp>
        <p:nvSpPr>
          <p:cNvPr id="9" name="Rectangle 14"/>
          <p:cNvSpPr>
            <a:spLocks noGrp="1" noChangeArrowheads="1"/>
          </p:cNvSpPr>
          <p:nvPr>
            <p:ph type="sldNum" sz="quarter" idx="12"/>
          </p:nvPr>
        </p:nvSpPr>
        <p:spPr>
          <a:ln/>
        </p:spPr>
        <p:txBody>
          <a:bodyPr/>
          <a:lstStyle>
            <a:lvl1pPr>
              <a:defRPr/>
            </a:lvl1pPr>
          </a:lstStyle>
          <a:p>
            <a:pPr>
              <a:defRPr/>
            </a:pPr>
            <a:fld id="{661681CA-BD1E-463C-A363-A41A3371909B}" type="slidenum">
              <a:rPr lang="en-IE"/>
              <a:pPr>
                <a:defRPr/>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IE"/>
          </a:p>
        </p:txBody>
      </p:sp>
      <p:sp>
        <p:nvSpPr>
          <p:cNvPr id="4" name="Rectangle 13"/>
          <p:cNvSpPr>
            <a:spLocks noGrp="1" noChangeArrowheads="1"/>
          </p:cNvSpPr>
          <p:nvPr>
            <p:ph type="ftr" sz="quarter" idx="11"/>
          </p:nvPr>
        </p:nvSpPr>
        <p:spPr>
          <a:ln/>
        </p:spPr>
        <p:txBody>
          <a:bodyPr/>
          <a:lstStyle>
            <a:lvl1pPr>
              <a:defRPr/>
            </a:lvl1pPr>
          </a:lstStyle>
          <a:p>
            <a:pPr>
              <a:defRPr/>
            </a:pPr>
            <a:endParaRPr lang="en-IE"/>
          </a:p>
        </p:txBody>
      </p:sp>
      <p:sp>
        <p:nvSpPr>
          <p:cNvPr id="5" name="Rectangle 14"/>
          <p:cNvSpPr>
            <a:spLocks noGrp="1" noChangeArrowheads="1"/>
          </p:cNvSpPr>
          <p:nvPr>
            <p:ph type="sldNum" sz="quarter" idx="12"/>
          </p:nvPr>
        </p:nvSpPr>
        <p:spPr>
          <a:ln/>
        </p:spPr>
        <p:txBody>
          <a:bodyPr/>
          <a:lstStyle>
            <a:lvl1pPr>
              <a:defRPr/>
            </a:lvl1pPr>
          </a:lstStyle>
          <a:p>
            <a:pPr>
              <a:defRPr/>
            </a:pPr>
            <a:fld id="{F091E729-57F1-47F2-9D05-6709EE0E37FA}" type="slidenum">
              <a:rPr lang="en-IE"/>
              <a:pPr>
                <a:defRPr/>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IE"/>
          </a:p>
        </p:txBody>
      </p:sp>
      <p:sp>
        <p:nvSpPr>
          <p:cNvPr id="3" name="Rectangle 13"/>
          <p:cNvSpPr>
            <a:spLocks noGrp="1" noChangeArrowheads="1"/>
          </p:cNvSpPr>
          <p:nvPr>
            <p:ph type="ftr" sz="quarter" idx="11"/>
          </p:nvPr>
        </p:nvSpPr>
        <p:spPr>
          <a:ln/>
        </p:spPr>
        <p:txBody>
          <a:bodyPr/>
          <a:lstStyle>
            <a:lvl1pPr>
              <a:defRPr/>
            </a:lvl1pPr>
          </a:lstStyle>
          <a:p>
            <a:pPr>
              <a:defRPr/>
            </a:pPr>
            <a:endParaRPr lang="en-IE"/>
          </a:p>
        </p:txBody>
      </p:sp>
      <p:sp>
        <p:nvSpPr>
          <p:cNvPr id="4" name="Rectangle 14"/>
          <p:cNvSpPr>
            <a:spLocks noGrp="1" noChangeArrowheads="1"/>
          </p:cNvSpPr>
          <p:nvPr>
            <p:ph type="sldNum" sz="quarter" idx="12"/>
          </p:nvPr>
        </p:nvSpPr>
        <p:spPr>
          <a:ln/>
        </p:spPr>
        <p:txBody>
          <a:bodyPr/>
          <a:lstStyle>
            <a:lvl1pPr>
              <a:defRPr/>
            </a:lvl1pPr>
          </a:lstStyle>
          <a:p>
            <a:pPr>
              <a:defRPr/>
            </a:pPr>
            <a:fld id="{5F1D62B1-095B-4FA1-9DF1-2C588FAAC019}" type="slidenum">
              <a:rPr lang="en-IE"/>
              <a:pPr>
                <a:defRPr/>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2"/>
          <p:cNvSpPr>
            <a:spLocks noGrp="1" noChangeArrowheads="1"/>
          </p:cNvSpPr>
          <p:nvPr>
            <p:ph type="dt" sz="half" idx="10"/>
          </p:nvPr>
        </p:nvSpPr>
        <p:spPr>
          <a:ln/>
        </p:spPr>
        <p:txBody>
          <a:bodyPr/>
          <a:lstStyle>
            <a:lvl1pPr>
              <a:defRPr/>
            </a:lvl1pPr>
          </a:lstStyle>
          <a:p>
            <a:pPr>
              <a:defRPr/>
            </a:pPr>
            <a:endParaRPr lang="en-IE"/>
          </a:p>
        </p:txBody>
      </p:sp>
      <p:sp>
        <p:nvSpPr>
          <p:cNvPr id="6" name="Rectangle 13"/>
          <p:cNvSpPr>
            <a:spLocks noGrp="1" noChangeArrowheads="1"/>
          </p:cNvSpPr>
          <p:nvPr>
            <p:ph type="ftr" sz="quarter" idx="11"/>
          </p:nvPr>
        </p:nvSpPr>
        <p:spPr>
          <a:ln/>
        </p:spPr>
        <p:txBody>
          <a:bodyPr/>
          <a:lstStyle>
            <a:lvl1pPr>
              <a:defRPr/>
            </a:lvl1pPr>
          </a:lstStyle>
          <a:p>
            <a:pPr>
              <a:defRPr/>
            </a:pPr>
            <a:endParaRPr lang="en-IE"/>
          </a:p>
        </p:txBody>
      </p:sp>
      <p:sp>
        <p:nvSpPr>
          <p:cNvPr id="7" name="Rectangle 14"/>
          <p:cNvSpPr>
            <a:spLocks noGrp="1" noChangeArrowheads="1"/>
          </p:cNvSpPr>
          <p:nvPr>
            <p:ph type="sldNum" sz="quarter" idx="12"/>
          </p:nvPr>
        </p:nvSpPr>
        <p:spPr>
          <a:ln/>
        </p:spPr>
        <p:txBody>
          <a:bodyPr/>
          <a:lstStyle>
            <a:lvl1pPr>
              <a:defRPr/>
            </a:lvl1pPr>
          </a:lstStyle>
          <a:p>
            <a:pPr>
              <a:defRPr/>
            </a:pPr>
            <a:fld id="{C3B703B3-5717-4F06-AC4F-2EED701EA4D9}" type="slidenum">
              <a:rPr lang="en-IE"/>
              <a:pPr>
                <a:defRPr/>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2"/>
          <p:cNvSpPr>
            <a:spLocks noGrp="1" noChangeArrowheads="1"/>
          </p:cNvSpPr>
          <p:nvPr>
            <p:ph type="dt" sz="half" idx="10"/>
          </p:nvPr>
        </p:nvSpPr>
        <p:spPr>
          <a:ln/>
        </p:spPr>
        <p:txBody>
          <a:bodyPr/>
          <a:lstStyle>
            <a:lvl1pPr>
              <a:defRPr/>
            </a:lvl1pPr>
          </a:lstStyle>
          <a:p>
            <a:pPr>
              <a:defRPr/>
            </a:pPr>
            <a:endParaRPr lang="en-IE"/>
          </a:p>
        </p:txBody>
      </p:sp>
      <p:sp>
        <p:nvSpPr>
          <p:cNvPr id="6" name="Rectangle 13"/>
          <p:cNvSpPr>
            <a:spLocks noGrp="1" noChangeArrowheads="1"/>
          </p:cNvSpPr>
          <p:nvPr>
            <p:ph type="ftr" sz="quarter" idx="11"/>
          </p:nvPr>
        </p:nvSpPr>
        <p:spPr>
          <a:ln/>
        </p:spPr>
        <p:txBody>
          <a:bodyPr/>
          <a:lstStyle>
            <a:lvl1pPr>
              <a:defRPr/>
            </a:lvl1pPr>
          </a:lstStyle>
          <a:p>
            <a:pPr>
              <a:defRPr/>
            </a:pPr>
            <a:endParaRPr lang="en-IE"/>
          </a:p>
        </p:txBody>
      </p:sp>
      <p:sp>
        <p:nvSpPr>
          <p:cNvPr id="7" name="Rectangle 14"/>
          <p:cNvSpPr>
            <a:spLocks noGrp="1" noChangeArrowheads="1"/>
          </p:cNvSpPr>
          <p:nvPr>
            <p:ph type="sldNum" sz="quarter" idx="12"/>
          </p:nvPr>
        </p:nvSpPr>
        <p:spPr>
          <a:ln/>
        </p:spPr>
        <p:txBody>
          <a:bodyPr/>
          <a:lstStyle>
            <a:lvl1pPr>
              <a:defRPr/>
            </a:lvl1pPr>
          </a:lstStyle>
          <a:p>
            <a:pPr>
              <a:defRPr/>
            </a:pPr>
            <a:fld id="{8945F809-36A9-4543-ABC4-E671775A749F}" type="slidenum">
              <a:rPr lang="en-IE"/>
              <a:pPr>
                <a:defRPr/>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3902075"/>
            <a:ext cx="3400425" cy="2949575"/>
            <a:chOff x="0" y="2458"/>
            <a:chExt cx="2142" cy="1858"/>
          </a:xfrm>
        </p:grpSpPr>
        <p:sp>
          <p:nvSpPr>
            <p:cNvPr id="9318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318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9318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319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319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9319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9319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9319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IE" smtClean="0"/>
              <a:t>Klikk for å redigere tittelstil</a:t>
            </a:r>
          </a:p>
        </p:txBody>
      </p:sp>
      <p:sp>
        <p:nvSpPr>
          <p:cNvPr id="9319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E" smtClean="0"/>
              <a:t>Klikk for å redigere tekststiler i malen</a:t>
            </a:r>
          </a:p>
          <a:p>
            <a:pPr lvl="1"/>
            <a:r>
              <a:rPr lang="en-IE" smtClean="0"/>
              <a:t>Andre nivå</a:t>
            </a:r>
          </a:p>
          <a:p>
            <a:pPr lvl="2"/>
            <a:r>
              <a:rPr lang="en-IE" smtClean="0"/>
              <a:t>Tredje nivå</a:t>
            </a:r>
          </a:p>
          <a:p>
            <a:pPr lvl="3"/>
            <a:r>
              <a:rPr lang="en-IE" smtClean="0"/>
              <a:t>Fjerde nivå</a:t>
            </a:r>
          </a:p>
          <a:p>
            <a:pPr lvl="4"/>
            <a:r>
              <a:rPr lang="en-IE" smtClean="0"/>
              <a:t>Femte nivå</a:t>
            </a:r>
          </a:p>
        </p:txBody>
      </p:sp>
      <p:sp>
        <p:nvSpPr>
          <p:cNvPr id="9319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defRPr>
            </a:lvl1pPr>
          </a:lstStyle>
          <a:p>
            <a:pPr>
              <a:defRPr/>
            </a:pPr>
            <a:endParaRPr lang="en-IE"/>
          </a:p>
        </p:txBody>
      </p:sp>
      <p:sp>
        <p:nvSpPr>
          <p:cNvPr id="9319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defRPr>
            </a:lvl1pPr>
          </a:lstStyle>
          <a:p>
            <a:pPr>
              <a:defRPr/>
            </a:pPr>
            <a:endParaRPr lang="en-IE"/>
          </a:p>
        </p:txBody>
      </p:sp>
      <p:sp>
        <p:nvSpPr>
          <p:cNvPr id="9319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10199"/>
                  </a:outerShdw>
                </a:effectLst>
              </a:defRPr>
            </a:lvl1pPr>
          </a:lstStyle>
          <a:p>
            <a:pPr>
              <a:defRPr/>
            </a:pPr>
            <a:fld id="{3D9F62BA-5174-43CF-AC2B-0D5AD621494A}" type="slidenum">
              <a:rPr lang="en-IE"/>
              <a:pPr>
                <a:defRPr/>
              </a:pPr>
              <a:t>‹#›</a:t>
            </a:fld>
            <a:endParaRPr lang="en-IE"/>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omas.Egan@hihm.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kstlab.uio.no/cgi-bin/omc/PerlTCE.cgi?head_info=JC1&amp;database=Fiction" TargetMode="External"/><Relationship Id="rId2" Type="http://schemas.openxmlformats.org/officeDocument/2006/relationships/hyperlink" Target="http://www.tekstlab.uio.no/cgi-bin/omc/PerlTCE.cgi?head_info=DL1&amp;database=Fiction" TargetMode="External"/><Relationship Id="rId1" Type="http://schemas.openxmlformats.org/officeDocument/2006/relationships/slideLayout" Target="../slideLayouts/slideLayout2.xml"/><Relationship Id="rId5" Type="http://schemas.openxmlformats.org/officeDocument/2006/relationships/hyperlink" Target="http://www.tekstlab.uio.no/cgi-bin/omc/PerlTCE.cgi?head_info=SG1&amp;database=Fiction" TargetMode="External"/><Relationship Id="rId4" Type="http://schemas.openxmlformats.org/officeDocument/2006/relationships/hyperlink" Target="http://www.tekstlab.uio.no/cgi-bin/omc/PerlTCE.cgi?head_info=MAW1&amp;database=Non-Fi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ekstlab.uio.no/cgi-bin/omc/PerlTCE.cgi?head_info=ROB1&amp;database=Non-Fiction" TargetMode="External"/><Relationship Id="rId2" Type="http://schemas.openxmlformats.org/officeDocument/2006/relationships/hyperlink" Target="http://www.tekstlab.uio.no/cgi-bin/omc/PerlTCE.cgi?head_info=RF1&amp;database=Non-Fiction" TargetMode="External"/><Relationship Id="rId1" Type="http://schemas.openxmlformats.org/officeDocument/2006/relationships/slideLayout" Target="../slideLayouts/slideLayout2.xml"/><Relationship Id="rId5" Type="http://schemas.openxmlformats.org/officeDocument/2006/relationships/hyperlink" Target="http://www.tekstlab.uio.no/cgi-bin/omc/PerlTCE.cgi?head_info=PM1&amp;database=Non-Fiction" TargetMode="External"/><Relationship Id="rId4" Type="http://schemas.openxmlformats.org/officeDocument/2006/relationships/hyperlink" Target="http://www.tekstlab.uio.no/cgi-bin/omc/PerlTCE.cgi?head_info=RD1&amp;database=Fiction"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kstlab.uio.no/cgi-bin/omc/PerlTCE.cgi?head_info=BO1&amp;database=Fic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tekstlab.uio.no/cgi-bin/omc/PerlTCE.cgi?head_info=RR1&amp;database=Fict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ekstlab.uio.no/cgi-bin/omc/PerlTCE.cgi?head_info=SG1&amp;database=Fiction" TargetMode="External"/><Relationship Id="rId2" Type="http://schemas.openxmlformats.org/officeDocument/2006/relationships/hyperlink" Target="http://www.tekstlab.uio.no/cgi-bin/omc/PerlTCE.cgi?head_info=ROB1&amp;database=Non-Fiction" TargetMode="External"/><Relationship Id="rId1" Type="http://schemas.openxmlformats.org/officeDocument/2006/relationships/slideLayout" Target="../slideLayouts/slideLayout2.xml"/><Relationship Id="rId4" Type="http://schemas.openxmlformats.org/officeDocument/2006/relationships/hyperlink" Target="http://www.tekstlab.uio.no/cgi-bin/omc/PerlTCE.cgi?head_info=CS1&amp;database=Non-Fiction"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tekstlab.uio.no/cgi-bin/omc/PerlTCE.cgi?head_info=LTLT1&amp;database=Non-Fic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ekstlab.uio.no/cgi-bin/omc/PerlTCE.cgi?head_info=TH1&amp;database=Fic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ekstlab.uio.no/cgi-bin/omc/PerlTCE.cgi?head_info=MM1&amp;database=Fiction" TargetMode="External"/><Relationship Id="rId2" Type="http://schemas.openxmlformats.org/officeDocument/2006/relationships/hyperlink" Target="http://www.tekstlab.uio.no/cgi-bin/omc/PerlTCE.cgi?head_info=MW1&amp;database=Fiction" TargetMode="External"/><Relationship Id="rId1" Type="http://schemas.openxmlformats.org/officeDocument/2006/relationships/slideLayout" Target="../slideLayouts/slideLayout2.xml"/><Relationship Id="rId4" Type="http://schemas.openxmlformats.org/officeDocument/2006/relationships/hyperlink" Target="http://www.tekstlab.uio.no/cgi-bin/omc/PerlTCE.cgi?head_info=MAW1&amp;database=Non-Fiction"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tekstlab.uio.no/cgi-bin/omc/PerlTCE.cgi?head_info=MAAS1&amp;database=Non-Fictio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tekstlab.uio.no/cgi-bin/omc/PerlTCE.cgi?head_info=SG1&amp;database=Fiction" TargetMode="External"/><Relationship Id="rId2" Type="http://schemas.openxmlformats.org/officeDocument/2006/relationships/hyperlink" Target="http://www.tekstlab.uio.no/cgi-bin/omc/PerlTCE.cgi?head_info=PDJ3&amp;database=Fi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ekstlab.uio.no/cgi-bin/omc/PerlTCE.cgi?head_info=PM1&amp;database=Non-Fiction" TargetMode="External"/><Relationship Id="rId2" Type="http://schemas.openxmlformats.org/officeDocument/2006/relationships/hyperlink" Target="http://www.tekstlab.uio.no/cgi-bin/omc/PerlTCE.cgi?head_info=RDA1&amp;database=Fic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4704"/>
            <a:ext cx="7772400" cy="2736304"/>
          </a:xfrm>
        </p:spPr>
        <p:txBody>
          <a:bodyPr/>
          <a:lstStyle/>
          <a:p>
            <a:r>
              <a:rPr lang="en-IE" b="1" dirty="0" smtClean="0"/>
              <a:t>The (near-)synonyms </a:t>
            </a:r>
            <a:r>
              <a:rPr lang="en-IE" b="1" i="1" dirty="0" smtClean="0"/>
              <a:t>begin</a:t>
            </a:r>
            <a:r>
              <a:rPr lang="en-IE" b="1" dirty="0" smtClean="0"/>
              <a:t> and </a:t>
            </a:r>
            <a:r>
              <a:rPr lang="en-IE" b="1" i="1" dirty="0" smtClean="0"/>
              <a:t>start</a:t>
            </a:r>
            <a:r>
              <a:rPr lang="en-IE" b="1" dirty="0" smtClean="0"/>
              <a:t>: evidence from translation corpora</a:t>
            </a:r>
            <a:endParaRPr lang="en-US" dirty="0"/>
          </a:p>
        </p:txBody>
      </p:sp>
      <p:sp>
        <p:nvSpPr>
          <p:cNvPr id="3075" name="Rectangle 3"/>
          <p:cNvSpPr>
            <a:spLocks noGrp="1" noChangeArrowheads="1"/>
          </p:cNvSpPr>
          <p:nvPr>
            <p:ph type="subTitle" idx="1"/>
          </p:nvPr>
        </p:nvSpPr>
        <p:spPr>
          <a:xfrm>
            <a:off x="1371600" y="4143380"/>
            <a:ext cx="6400800" cy="2309956"/>
          </a:xfrm>
        </p:spPr>
        <p:txBody>
          <a:bodyPr/>
          <a:lstStyle/>
          <a:p>
            <a:pPr>
              <a:lnSpc>
                <a:spcPct val="80000"/>
              </a:lnSpc>
            </a:pPr>
            <a:r>
              <a:rPr lang="nb-NO" sz="1800" dirty="0"/>
              <a:t>Thomas </a:t>
            </a:r>
            <a:r>
              <a:rPr lang="nb-NO" sz="1800" dirty="0" smtClean="0"/>
              <a:t>Egan &amp; Susan Nacey</a:t>
            </a:r>
            <a:endParaRPr lang="nb-NO" sz="1800" dirty="0"/>
          </a:p>
          <a:p>
            <a:pPr>
              <a:lnSpc>
                <a:spcPct val="80000"/>
              </a:lnSpc>
            </a:pPr>
            <a:r>
              <a:rPr lang="nb-NO" sz="1800" dirty="0"/>
              <a:t>Hedmark College </a:t>
            </a:r>
            <a:r>
              <a:rPr lang="nb-NO" sz="1800" dirty="0" err="1"/>
              <a:t>Norway</a:t>
            </a:r>
            <a:endParaRPr lang="nb-NO" sz="1800" dirty="0"/>
          </a:p>
          <a:p>
            <a:pPr>
              <a:lnSpc>
                <a:spcPct val="80000"/>
              </a:lnSpc>
            </a:pPr>
            <a:r>
              <a:rPr lang="nb-NO" sz="1600" dirty="0" err="1" smtClean="0">
                <a:hlinkClick r:id="rId3"/>
              </a:rPr>
              <a:t>Thomas.Egan@hihm.no</a:t>
            </a:r>
            <a:r>
              <a:rPr lang="nb-NO" sz="1600" dirty="0" smtClean="0"/>
              <a:t>, </a:t>
            </a:r>
            <a:r>
              <a:rPr lang="nb-NO" sz="1600" dirty="0" err="1" smtClean="0"/>
              <a:t>Susan.Nacey@hihm.no</a:t>
            </a:r>
            <a:endParaRPr lang="nb-NO" sz="1600" dirty="0"/>
          </a:p>
          <a:p>
            <a:pPr>
              <a:lnSpc>
                <a:spcPct val="80000"/>
              </a:lnSpc>
            </a:pPr>
            <a:endParaRPr lang="nb-NO" sz="1600" dirty="0"/>
          </a:p>
          <a:p>
            <a:endParaRPr lang="en-IE" sz="900" dirty="0" smtClean="0"/>
          </a:p>
          <a:p>
            <a:r>
              <a:rPr lang="en-IE" sz="2400" b="1" dirty="0" smtClean="0"/>
              <a:t>Rethinking Synonymy</a:t>
            </a:r>
          </a:p>
          <a:p>
            <a:r>
              <a:rPr lang="en-US" sz="2400" dirty="0" smtClean="0"/>
              <a:t>       28 – 30 October,  Helsinki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smtClean="0"/>
              <a:t>4. </a:t>
            </a:r>
            <a:r>
              <a:rPr lang="nb-NO" sz="3200" i="1" dirty="0" err="1" smtClean="0"/>
              <a:t>Begin</a:t>
            </a:r>
            <a:r>
              <a:rPr lang="nb-NO" sz="3200" i="1" dirty="0" smtClean="0"/>
              <a:t> &amp; start </a:t>
            </a:r>
            <a:r>
              <a:rPr lang="nb-NO" sz="3200" dirty="0" smtClean="0"/>
              <a:t>in ENPC</a:t>
            </a:r>
            <a:endParaRPr lang="en-IE" sz="3200" dirty="0"/>
          </a:p>
        </p:txBody>
      </p:sp>
      <p:sp>
        <p:nvSpPr>
          <p:cNvPr id="3" name="Plassholder for innhold 2"/>
          <p:cNvSpPr>
            <a:spLocks noGrp="1"/>
          </p:cNvSpPr>
          <p:nvPr>
            <p:ph idx="1"/>
          </p:nvPr>
        </p:nvSpPr>
        <p:spPr>
          <a:xfrm>
            <a:off x="457200" y="1772816"/>
            <a:ext cx="8229600" cy="4358109"/>
          </a:xfrm>
        </p:spPr>
        <p:txBody>
          <a:bodyPr/>
          <a:lstStyle/>
          <a:p>
            <a:pPr>
              <a:buNone/>
            </a:pPr>
            <a:r>
              <a:rPr lang="en-IE" dirty="0" smtClean="0"/>
              <a:t>	</a:t>
            </a:r>
            <a:r>
              <a:rPr lang="en-IE" sz="2400" dirty="0" smtClean="0"/>
              <a:t>There are 433 tokens of </a:t>
            </a:r>
            <a:r>
              <a:rPr lang="en-IE" sz="2400" i="1" dirty="0" smtClean="0">
                <a:solidFill>
                  <a:srgbClr val="FF0000"/>
                </a:solidFill>
              </a:rPr>
              <a:t>begin</a:t>
            </a:r>
            <a:r>
              <a:rPr lang="en-IE" sz="2400" dirty="0" smtClean="0"/>
              <a:t> and 232 tokens of </a:t>
            </a:r>
            <a:r>
              <a:rPr lang="en-IE" sz="2400" i="1" dirty="0" smtClean="0">
                <a:solidFill>
                  <a:srgbClr val="FF0000"/>
                </a:solidFill>
              </a:rPr>
              <a:t>start</a:t>
            </a:r>
            <a:r>
              <a:rPr lang="en-IE" sz="2400" dirty="0" smtClean="0"/>
              <a:t> in the ENPC. </a:t>
            </a:r>
          </a:p>
          <a:p>
            <a:pPr>
              <a:buNone/>
            </a:pPr>
            <a:r>
              <a:rPr lang="en-IE" sz="2400" dirty="0" smtClean="0"/>
              <a:t>	They occur in four main constructions.</a:t>
            </a:r>
          </a:p>
          <a:p>
            <a:pPr>
              <a:buNone/>
            </a:pPr>
            <a:endParaRPr lang="en-IE" sz="2400" dirty="0" smtClean="0"/>
          </a:p>
          <a:p>
            <a:pPr marL="457200" indent="-457200">
              <a:buNone/>
            </a:pPr>
            <a:r>
              <a:rPr lang="en-IE" sz="2400" dirty="0" smtClean="0"/>
              <a:t>(a)		</a:t>
            </a:r>
            <a:r>
              <a:rPr lang="en-IE" sz="2400" i="1" dirty="0" smtClean="0"/>
              <a:t>to</a:t>
            </a:r>
            <a:r>
              <a:rPr lang="en-IE" sz="2400" dirty="0" smtClean="0"/>
              <a:t>-infinitive complement constructions</a:t>
            </a:r>
            <a:endParaRPr lang="en-IE" sz="2400" i="1" dirty="0" smtClean="0"/>
          </a:p>
          <a:p>
            <a:pPr marL="457200" indent="-457200">
              <a:buNone/>
            </a:pPr>
            <a:r>
              <a:rPr lang="en-IE" sz="2400" dirty="0" smtClean="0"/>
              <a:t>(b)	 	</a:t>
            </a:r>
            <a:r>
              <a:rPr lang="en-IE" sz="2400" i="1" dirty="0" smtClean="0"/>
              <a:t> -</a:t>
            </a:r>
            <a:r>
              <a:rPr lang="en-IE" sz="2400" i="1" dirty="0" err="1" smtClean="0"/>
              <a:t>ing</a:t>
            </a:r>
            <a:r>
              <a:rPr lang="en-IE" sz="2400" i="1" dirty="0" smtClean="0"/>
              <a:t> </a:t>
            </a:r>
            <a:r>
              <a:rPr lang="en-IE" sz="2400" dirty="0" smtClean="0"/>
              <a:t>complement constructions</a:t>
            </a:r>
          </a:p>
          <a:p>
            <a:pPr marL="457200" indent="-457200">
              <a:buNone/>
            </a:pPr>
            <a:r>
              <a:rPr lang="en-IE" sz="2400" dirty="0" smtClean="0"/>
              <a:t>(c)		Intransitive constructions </a:t>
            </a:r>
          </a:p>
          <a:p>
            <a:pPr marL="457200" indent="-457200">
              <a:buNone/>
            </a:pPr>
            <a:r>
              <a:rPr lang="en-IE" sz="2400" dirty="0" smtClean="0"/>
              <a:t>(d)		Transitive constructions with nominal objects</a:t>
            </a:r>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10</a:t>
            </a:fld>
            <a:endParaRPr lang="en-I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All tokens of </a:t>
            </a:r>
            <a:r>
              <a:rPr lang="en-IE" sz="3200" i="1" dirty="0" smtClean="0"/>
              <a:t>begin</a:t>
            </a:r>
            <a:r>
              <a:rPr lang="en-IE" sz="3200" dirty="0" smtClean="0"/>
              <a:t> &amp; </a:t>
            </a:r>
            <a:r>
              <a:rPr lang="en-IE" sz="3200" i="1" dirty="0" smtClean="0"/>
              <a:t>start</a:t>
            </a:r>
            <a:r>
              <a:rPr lang="en-IE" sz="3200" dirty="0" smtClean="0"/>
              <a:t> in ENPC: Four types of complementation</a:t>
            </a:r>
            <a:endParaRPr lang="en-IE" sz="32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11</a:t>
            </a:fld>
            <a:endParaRPr lang="en-IE"/>
          </a:p>
        </p:txBody>
      </p:sp>
      <p:graphicFrame>
        <p:nvGraphicFramePr>
          <p:cNvPr id="5" name="Plassholder for innhold 4"/>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err="1" smtClean="0"/>
              <a:t>Translations</a:t>
            </a:r>
            <a:r>
              <a:rPr lang="nb-NO" sz="3200" dirty="0" smtClean="0"/>
              <a:t> </a:t>
            </a:r>
            <a:r>
              <a:rPr lang="nb-NO" sz="3200" dirty="0" err="1" smtClean="0"/>
              <a:t>of</a:t>
            </a:r>
            <a:r>
              <a:rPr lang="nb-NO" sz="3200" dirty="0" smtClean="0"/>
              <a:t> </a:t>
            </a:r>
            <a:r>
              <a:rPr lang="nb-NO" sz="3200" i="1" dirty="0" err="1" smtClean="0"/>
              <a:t>begin</a:t>
            </a:r>
            <a:r>
              <a:rPr lang="nb-NO" sz="3200" i="1" dirty="0" smtClean="0"/>
              <a:t> &amp; start </a:t>
            </a:r>
            <a:r>
              <a:rPr lang="nb-NO" sz="3200" dirty="0" smtClean="0"/>
              <a:t>in ENPC</a:t>
            </a:r>
            <a:endParaRPr lang="en-IE" sz="3200" dirty="0"/>
          </a:p>
        </p:txBody>
      </p:sp>
      <p:sp>
        <p:nvSpPr>
          <p:cNvPr id="3" name="Plassholder for innhold 2"/>
          <p:cNvSpPr>
            <a:spLocks noGrp="1"/>
          </p:cNvSpPr>
          <p:nvPr>
            <p:ph idx="1"/>
          </p:nvPr>
        </p:nvSpPr>
        <p:spPr>
          <a:xfrm>
            <a:off x="457200" y="1916832"/>
            <a:ext cx="8229600" cy="4214093"/>
          </a:xfrm>
        </p:spPr>
        <p:txBody>
          <a:bodyPr/>
          <a:lstStyle/>
          <a:p>
            <a:pPr>
              <a:buNone/>
            </a:pPr>
            <a:r>
              <a:rPr lang="en-IE" dirty="0" smtClean="0"/>
              <a:t>	</a:t>
            </a:r>
            <a:r>
              <a:rPr lang="en-IE" sz="2400" dirty="0" smtClean="0"/>
              <a:t>The translations are divided into five classes, according to how ( and whether) the ingressive aspect  is encoded:</a:t>
            </a:r>
          </a:p>
          <a:p>
            <a:pPr>
              <a:buNone/>
            </a:pPr>
            <a:endParaRPr lang="en-IE" sz="2400" dirty="0" smtClean="0"/>
          </a:p>
          <a:p>
            <a:pPr marL="457200" indent="-457200">
              <a:buNone/>
            </a:pPr>
            <a:r>
              <a:rPr lang="en-IE" sz="2400" dirty="0" smtClean="0"/>
              <a:t>(a)		The Norwegian verb </a:t>
            </a:r>
            <a:r>
              <a:rPr lang="en-IE" sz="2400" i="1" dirty="0" err="1" smtClean="0"/>
              <a:t>begynne</a:t>
            </a:r>
            <a:r>
              <a:rPr lang="en-IE" sz="2400" dirty="0" smtClean="0"/>
              <a:t>: 481 tokens</a:t>
            </a:r>
          </a:p>
          <a:p>
            <a:pPr marL="457200" indent="-457200">
              <a:buNone/>
            </a:pPr>
            <a:r>
              <a:rPr lang="en-IE" sz="2400" dirty="0" smtClean="0"/>
              <a:t>(b)	 	Other ingressive verbs (including </a:t>
            </a:r>
            <a:r>
              <a:rPr lang="en-IE" sz="2400" i="1" dirty="0" err="1" smtClean="0"/>
              <a:t>starte</a:t>
            </a:r>
            <a:r>
              <a:rPr lang="en-IE" sz="2400" dirty="0" smtClean="0"/>
              <a:t>): 88 tokens</a:t>
            </a:r>
          </a:p>
          <a:p>
            <a:pPr marL="457200" indent="-457200">
              <a:buNone/>
            </a:pPr>
            <a:r>
              <a:rPr lang="en-IE" sz="2400" dirty="0" smtClean="0"/>
              <a:t>(c)		Divergent forms (encoding ingression): 47 tokens</a:t>
            </a:r>
          </a:p>
          <a:p>
            <a:pPr marL="457200" indent="-457200">
              <a:buNone/>
            </a:pPr>
            <a:r>
              <a:rPr lang="en-IE" sz="2400" dirty="0" smtClean="0"/>
              <a:t>(d)		Ingressive aspect not translated: 34 tokens</a:t>
            </a:r>
          </a:p>
          <a:p>
            <a:pPr marL="457200" indent="-457200">
              <a:buNone/>
            </a:pPr>
            <a:r>
              <a:rPr lang="en-IE" sz="2400" dirty="0" smtClean="0"/>
              <a:t>(e)		Whole phrase not translated: 15 tokens</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12</a:t>
            </a:fld>
            <a:endParaRPr lang="en-I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Illustrations of four translation options (the fifth is avoidance!)</a:t>
            </a:r>
            <a:endParaRPr lang="en-IE" sz="3200" dirty="0"/>
          </a:p>
        </p:txBody>
      </p:sp>
      <p:sp>
        <p:nvSpPr>
          <p:cNvPr id="3" name="Plassholder for innhold 2"/>
          <p:cNvSpPr>
            <a:spLocks noGrp="1"/>
          </p:cNvSpPr>
          <p:nvPr>
            <p:ph idx="1"/>
          </p:nvPr>
        </p:nvSpPr>
        <p:spPr>
          <a:xfrm>
            <a:off x="457200" y="1600200"/>
            <a:ext cx="8229600" cy="4853136"/>
          </a:xfrm>
        </p:spPr>
        <p:txBody>
          <a:bodyPr/>
          <a:lstStyle/>
          <a:p>
            <a:pPr marL="457200" indent="-457200">
              <a:buNone/>
            </a:pPr>
            <a:r>
              <a:rPr lang="en-US" sz="2400" dirty="0" smtClean="0"/>
              <a:t>(1)	After a pause, Dorothy controlled herself and </a:t>
            </a:r>
            <a:r>
              <a:rPr lang="en-US" sz="2400" dirty="0" smtClean="0">
                <a:solidFill>
                  <a:srgbClr val="FF0000"/>
                </a:solidFill>
              </a:rPr>
              <a:t>began consoling</a:t>
            </a:r>
            <a:r>
              <a:rPr lang="en-US" sz="2400" dirty="0" smtClean="0"/>
              <a:t> them. </a:t>
            </a:r>
            <a:r>
              <a:rPr lang="en-US" sz="2400" dirty="0" smtClean="0">
                <a:hlinkClick r:id="rId2"/>
              </a:rPr>
              <a:t>(DL1)</a:t>
            </a:r>
            <a:r>
              <a:rPr lang="en-US" sz="2400" dirty="0" smtClean="0"/>
              <a:t> …</a:t>
            </a:r>
            <a:r>
              <a:rPr lang="nb-NO" sz="2400" dirty="0" smtClean="0"/>
              <a:t> </a:t>
            </a:r>
            <a:r>
              <a:rPr lang="nb-NO" sz="2400" i="1" dirty="0" smtClean="0"/>
              <a:t>begynte å trøste</a:t>
            </a:r>
            <a:r>
              <a:rPr lang="nb-NO" sz="2400" dirty="0" smtClean="0"/>
              <a:t>… = </a:t>
            </a:r>
            <a:r>
              <a:rPr lang="nb-NO" sz="2400" dirty="0" err="1" smtClean="0"/>
              <a:t>began</a:t>
            </a:r>
            <a:r>
              <a:rPr lang="nb-NO" sz="2400" dirty="0" smtClean="0"/>
              <a:t> to </a:t>
            </a:r>
            <a:r>
              <a:rPr lang="nb-NO" sz="2400" dirty="0" err="1" smtClean="0"/>
              <a:t>console</a:t>
            </a:r>
            <a:r>
              <a:rPr lang="nb-NO" sz="2400" dirty="0" smtClean="0"/>
              <a:t>.</a:t>
            </a:r>
          </a:p>
          <a:p>
            <a:pPr marL="457200" indent="-457200">
              <a:buAutoNum type="arabicParenBoth"/>
            </a:pPr>
            <a:endParaRPr lang="nb-NO" sz="2400" dirty="0" smtClean="0"/>
          </a:p>
          <a:p>
            <a:pPr marL="457200" indent="-457200">
              <a:buNone/>
            </a:pPr>
            <a:r>
              <a:rPr lang="en-US" sz="2400" dirty="0" smtClean="0"/>
              <a:t>(2)	He </a:t>
            </a:r>
            <a:r>
              <a:rPr lang="en-US" sz="2400" dirty="0" smtClean="0">
                <a:solidFill>
                  <a:srgbClr val="FF0000"/>
                </a:solidFill>
              </a:rPr>
              <a:t>started breathing </a:t>
            </a:r>
            <a:r>
              <a:rPr lang="en-US" sz="2400" dirty="0" smtClean="0"/>
              <a:t>through his mouth. </a:t>
            </a:r>
            <a:r>
              <a:rPr lang="en-US" sz="2400" dirty="0" smtClean="0">
                <a:hlinkClick r:id="rId3"/>
              </a:rPr>
              <a:t>(JC1)</a:t>
            </a:r>
            <a:r>
              <a:rPr lang="en-US" sz="2400" dirty="0" smtClean="0"/>
              <a:t> …</a:t>
            </a:r>
            <a:r>
              <a:rPr lang="nb-NO" sz="2400" i="1" dirty="0" smtClean="0"/>
              <a:t>begynte å puste </a:t>
            </a:r>
            <a:r>
              <a:rPr lang="nb-NO" sz="2400" dirty="0" smtClean="0"/>
              <a:t>…</a:t>
            </a:r>
            <a:r>
              <a:rPr lang="nb-NO" sz="2400" i="1" dirty="0" smtClean="0"/>
              <a:t> = </a:t>
            </a:r>
            <a:r>
              <a:rPr lang="nb-NO" sz="2400" dirty="0" err="1" smtClean="0"/>
              <a:t>began</a:t>
            </a:r>
            <a:r>
              <a:rPr lang="nb-NO" sz="2400" dirty="0" smtClean="0"/>
              <a:t> to </a:t>
            </a:r>
            <a:r>
              <a:rPr lang="nb-NO" sz="2400" dirty="0" err="1" smtClean="0"/>
              <a:t>breathe</a:t>
            </a:r>
            <a:endParaRPr lang="nb-NO" sz="2400" dirty="0" smtClean="0"/>
          </a:p>
          <a:p>
            <a:pPr marL="457200" indent="-457200">
              <a:buAutoNum type="arabicParenBoth" startAt="2"/>
            </a:pPr>
            <a:endParaRPr lang="nb-NO" sz="2400" dirty="0" smtClean="0"/>
          </a:p>
          <a:p>
            <a:pPr marL="457200" indent="-457200">
              <a:buNone/>
            </a:pPr>
            <a:r>
              <a:rPr lang="nb-NO" sz="2400" dirty="0" smtClean="0"/>
              <a:t>(3)	</a:t>
            </a:r>
            <a:r>
              <a:rPr lang="en-US" sz="2400" dirty="0" smtClean="0">
                <a:solidFill>
                  <a:srgbClr val="FF0000"/>
                </a:solidFill>
              </a:rPr>
              <a:t>Starvation began</a:t>
            </a:r>
            <a:r>
              <a:rPr lang="en-US" sz="2400" dirty="0" smtClean="0"/>
              <a:t>. </a:t>
            </a:r>
            <a:r>
              <a:rPr lang="en-US" sz="2400" dirty="0" smtClean="0">
                <a:hlinkClick r:id="rId4"/>
              </a:rPr>
              <a:t>(MAW1)</a:t>
            </a:r>
            <a:r>
              <a:rPr lang="en-US" sz="2400" dirty="0" smtClean="0"/>
              <a:t> </a:t>
            </a:r>
            <a:r>
              <a:rPr lang="en-US" sz="2400" i="1" dirty="0" err="1" smtClean="0"/>
              <a:t>Sulten</a:t>
            </a:r>
            <a:r>
              <a:rPr lang="en-US" sz="2400" i="1" dirty="0" smtClean="0"/>
              <a:t> </a:t>
            </a:r>
            <a:r>
              <a:rPr lang="en-US" sz="2400" i="1" dirty="0" err="1" smtClean="0"/>
              <a:t>satte</a:t>
            </a:r>
            <a:r>
              <a:rPr lang="en-US" sz="2400" i="1" dirty="0" smtClean="0"/>
              <a:t> inn</a:t>
            </a:r>
            <a:r>
              <a:rPr lang="en-US" sz="2400" dirty="0" smtClean="0"/>
              <a:t>… =</a:t>
            </a:r>
            <a:r>
              <a:rPr lang="nb-NO" sz="2400" dirty="0" smtClean="0"/>
              <a:t>	</a:t>
            </a:r>
            <a:r>
              <a:rPr lang="nb-NO" sz="2400" dirty="0" err="1" smtClean="0"/>
              <a:t>set</a:t>
            </a:r>
            <a:r>
              <a:rPr lang="nb-NO" sz="2400" dirty="0" smtClean="0"/>
              <a:t> in</a:t>
            </a:r>
          </a:p>
          <a:p>
            <a:pPr marL="457200" indent="-457200">
              <a:buNone/>
            </a:pPr>
            <a:endParaRPr lang="nb-NO" sz="2400" dirty="0" smtClean="0"/>
          </a:p>
          <a:p>
            <a:pPr marL="457200" indent="-457200">
              <a:buNone/>
            </a:pPr>
            <a:r>
              <a:rPr lang="nb-NO" sz="2400" dirty="0" smtClean="0"/>
              <a:t>(4)	</a:t>
            </a:r>
            <a:r>
              <a:rPr lang="en-US" sz="2400" dirty="0" smtClean="0">
                <a:solidFill>
                  <a:srgbClr val="FF0000"/>
                </a:solidFill>
              </a:rPr>
              <a:t>Her problems started </a:t>
            </a:r>
            <a:r>
              <a:rPr lang="en-US" sz="2400" dirty="0" smtClean="0"/>
              <a:t>the day she married him. </a:t>
            </a:r>
            <a:r>
              <a:rPr lang="en-US" sz="2400" dirty="0" smtClean="0">
                <a:hlinkClick r:id="rId5"/>
              </a:rPr>
              <a:t>(SG1)</a:t>
            </a:r>
            <a:r>
              <a:rPr lang="en-US" sz="2400" dirty="0" smtClean="0"/>
              <a:t> </a:t>
            </a:r>
            <a:r>
              <a:rPr lang="nb-NO" sz="2400" i="1" dirty="0" smtClean="0"/>
              <a:t>De oppstod </a:t>
            </a:r>
            <a:r>
              <a:rPr lang="nb-NO" sz="2400" dirty="0" smtClean="0"/>
              <a:t>… lit. </a:t>
            </a:r>
            <a:r>
              <a:rPr lang="nb-NO" sz="2400" dirty="0" err="1" smtClean="0"/>
              <a:t>They</a:t>
            </a:r>
            <a:r>
              <a:rPr lang="nb-NO" sz="2400" dirty="0" smtClean="0"/>
              <a:t> </a:t>
            </a:r>
            <a:r>
              <a:rPr lang="nb-NO" sz="2400" dirty="0" err="1" smtClean="0"/>
              <a:t>stood</a:t>
            </a:r>
            <a:r>
              <a:rPr lang="nb-NO" sz="2400" dirty="0" smtClean="0"/>
              <a:t> up</a:t>
            </a:r>
            <a:endParaRPr lang="en-IE" sz="2400" i="1"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13</a:t>
            </a:fld>
            <a:endParaRPr lang="en-I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486891"/>
          </a:xfrm>
        </p:spPr>
        <p:txBody>
          <a:bodyPr/>
          <a:lstStyle/>
          <a:p>
            <a:endParaRPr lang="en-IE" dirty="0"/>
          </a:p>
        </p:txBody>
      </p:sp>
      <p:sp>
        <p:nvSpPr>
          <p:cNvPr id="3" name="Plassholder for innhold 2"/>
          <p:cNvSpPr>
            <a:spLocks noGrp="1"/>
          </p:cNvSpPr>
          <p:nvPr>
            <p:ph idx="1"/>
          </p:nvPr>
        </p:nvSpPr>
        <p:spPr>
          <a:xfrm>
            <a:off x="457200" y="764704"/>
            <a:ext cx="8229600" cy="5616624"/>
          </a:xfrm>
        </p:spPr>
        <p:txBody>
          <a:bodyPr/>
          <a:lstStyle/>
          <a:p>
            <a:pPr>
              <a:buNone/>
            </a:pPr>
            <a:r>
              <a:rPr lang="en-IE" sz="2400" dirty="0" smtClean="0"/>
              <a:t>(5) </a:t>
            </a:r>
            <a:r>
              <a:rPr lang="en-US" sz="2400" dirty="0" smtClean="0"/>
              <a:t>It is dark now and I stand at the end of a street, where </a:t>
            </a:r>
            <a:r>
              <a:rPr lang="en-US" sz="2400" dirty="0" smtClean="0">
                <a:solidFill>
                  <a:srgbClr val="FF0000"/>
                </a:solidFill>
              </a:rPr>
              <a:t>the desert begins</a:t>
            </a:r>
            <a:r>
              <a:rPr lang="en-US" sz="2400" dirty="0" smtClean="0"/>
              <a:t>, and I weep like a fool. </a:t>
            </a:r>
            <a:r>
              <a:rPr lang="en-US" sz="2400" dirty="0" smtClean="0">
                <a:hlinkClick r:id="rId2"/>
              </a:rPr>
              <a:t>(RF1)</a:t>
            </a:r>
            <a:r>
              <a:rPr lang="en-US" sz="2400" dirty="0" smtClean="0"/>
              <a:t> …</a:t>
            </a:r>
            <a:r>
              <a:rPr lang="nb-NO" sz="2400" i="1" dirty="0" smtClean="0"/>
              <a:t>ved overgangen til ørkenen… = </a:t>
            </a:r>
            <a:r>
              <a:rPr lang="nb-NO" sz="2400" dirty="0" smtClean="0"/>
              <a:t>at </a:t>
            </a:r>
            <a:r>
              <a:rPr lang="nb-NO" sz="2400" dirty="0" err="1" smtClean="0"/>
              <a:t>the</a:t>
            </a:r>
            <a:r>
              <a:rPr lang="nb-NO" sz="2400" dirty="0" smtClean="0"/>
              <a:t> </a:t>
            </a:r>
            <a:r>
              <a:rPr lang="nb-NO" sz="2400" dirty="0" err="1" smtClean="0"/>
              <a:t>transition</a:t>
            </a:r>
            <a:r>
              <a:rPr lang="nb-NO" sz="2400" dirty="0" smtClean="0"/>
              <a:t> to </a:t>
            </a:r>
            <a:r>
              <a:rPr lang="nb-NO" sz="2400" dirty="0" err="1" smtClean="0"/>
              <a:t>the</a:t>
            </a:r>
            <a:r>
              <a:rPr lang="nb-NO" sz="2400" dirty="0" smtClean="0"/>
              <a:t> </a:t>
            </a:r>
            <a:r>
              <a:rPr lang="nb-NO" sz="2400" dirty="0" err="1" smtClean="0"/>
              <a:t>desert</a:t>
            </a:r>
            <a:endParaRPr lang="en-US" sz="2400" dirty="0" smtClean="0"/>
          </a:p>
          <a:p>
            <a:pPr>
              <a:buNone/>
            </a:pPr>
            <a:endParaRPr lang="en-IE" sz="2400" dirty="0" smtClean="0"/>
          </a:p>
          <a:p>
            <a:pPr>
              <a:buNone/>
            </a:pPr>
            <a:r>
              <a:rPr lang="en-IE" sz="2400" dirty="0" smtClean="0"/>
              <a:t>(6) </a:t>
            </a:r>
            <a:r>
              <a:rPr lang="en-US" sz="2400" dirty="0" smtClean="0"/>
              <a:t>As </a:t>
            </a:r>
            <a:r>
              <a:rPr lang="en-US" sz="2400" dirty="0" smtClean="0">
                <a:solidFill>
                  <a:srgbClr val="FF0000"/>
                </a:solidFill>
              </a:rPr>
              <a:t>the story starts  </a:t>
            </a:r>
            <a:r>
              <a:rPr lang="en-US" sz="2400" dirty="0" smtClean="0">
                <a:hlinkClick r:id="rId3"/>
              </a:rPr>
              <a:t>(ROB1)</a:t>
            </a:r>
            <a:r>
              <a:rPr lang="en-US" sz="2400" dirty="0" smtClean="0"/>
              <a:t>  </a:t>
            </a:r>
            <a:r>
              <a:rPr lang="nb-NO" sz="2400" i="1" dirty="0" smtClean="0"/>
              <a:t>I åpningen av denne historien … = </a:t>
            </a:r>
            <a:r>
              <a:rPr lang="nb-NO" sz="2400" dirty="0" smtClean="0"/>
              <a:t>At </a:t>
            </a:r>
            <a:r>
              <a:rPr lang="nb-NO" sz="2400" dirty="0" err="1" smtClean="0"/>
              <a:t>the</a:t>
            </a:r>
            <a:r>
              <a:rPr lang="nb-NO" sz="2400" dirty="0" smtClean="0"/>
              <a:t> </a:t>
            </a:r>
            <a:r>
              <a:rPr lang="nb-NO" sz="2400" dirty="0" err="1" smtClean="0"/>
              <a:t>beginning</a:t>
            </a:r>
            <a:r>
              <a:rPr lang="nb-NO" sz="2400" dirty="0" smtClean="0"/>
              <a:t> </a:t>
            </a:r>
            <a:r>
              <a:rPr lang="nb-NO" sz="2400" dirty="0" err="1" smtClean="0"/>
              <a:t>of</a:t>
            </a:r>
            <a:endParaRPr lang="nb-NO" sz="2400" dirty="0" smtClean="0"/>
          </a:p>
          <a:p>
            <a:pPr>
              <a:buNone/>
            </a:pPr>
            <a:endParaRPr lang="nb-NO" sz="2400" dirty="0" smtClean="0"/>
          </a:p>
          <a:p>
            <a:pPr>
              <a:buNone/>
            </a:pPr>
            <a:r>
              <a:rPr lang="nb-NO" sz="2400" dirty="0" smtClean="0"/>
              <a:t>(7) </a:t>
            </a:r>
            <a:r>
              <a:rPr lang="en-US" sz="2400" dirty="0" smtClean="0"/>
              <a:t>Is your scalp </a:t>
            </a:r>
            <a:r>
              <a:rPr lang="en-US" sz="2400" dirty="0" smtClean="0">
                <a:solidFill>
                  <a:srgbClr val="FF0000"/>
                </a:solidFill>
              </a:rPr>
              <a:t>beginning to burn</a:t>
            </a:r>
            <a:r>
              <a:rPr lang="en-US" sz="2400" dirty="0" smtClean="0"/>
              <a:t>, dear?“</a:t>
            </a:r>
            <a:r>
              <a:rPr lang="en-US" sz="2400" dirty="0" smtClean="0">
                <a:hlinkClick r:id="rId4"/>
              </a:rPr>
              <a:t>(RD1)</a:t>
            </a:r>
            <a:r>
              <a:rPr lang="en-US" sz="2400" dirty="0" smtClean="0"/>
              <a:t> </a:t>
            </a:r>
            <a:r>
              <a:rPr lang="en-US" sz="2400" i="1" dirty="0" smtClean="0"/>
              <a:t>S</a:t>
            </a:r>
            <a:r>
              <a:rPr lang="nb-NO" sz="2400" i="1" dirty="0" smtClean="0"/>
              <a:t>vir det i hårbunnen?</a:t>
            </a:r>
            <a:r>
              <a:rPr lang="nb-NO" sz="2400" dirty="0" smtClean="0"/>
              <a:t> = Is </a:t>
            </a:r>
            <a:r>
              <a:rPr lang="nb-NO" sz="2400" dirty="0" err="1" smtClean="0"/>
              <a:t>your</a:t>
            </a:r>
            <a:r>
              <a:rPr lang="nb-NO" sz="2400" dirty="0" smtClean="0"/>
              <a:t> </a:t>
            </a:r>
            <a:r>
              <a:rPr lang="nb-NO" sz="2400" dirty="0" err="1" smtClean="0"/>
              <a:t>scalp</a:t>
            </a:r>
            <a:r>
              <a:rPr lang="nb-NO" sz="2400" dirty="0" smtClean="0"/>
              <a:t> burning?</a:t>
            </a:r>
          </a:p>
          <a:p>
            <a:pPr>
              <a:buNone/>
            </a:pPr>
            <a:endParaRPr lang="nb-NO" sz="2400" i="1" dirty="0" smtClean="0"/>
          </a:p>
          <a:p>
            <a:pPr>
              <a:buNone/>
            </a:pPr>
            <a:r>
              <a:rPr lang="nb-NO" sz="2400" dirty="0" smtClean="0"/>
              <a:t>(8) </a:t>
            </a:r>
            <a:r>
              <a:rPr lang="en-US" sz="2400" dirty="0" smtClean="0"/>
              <a:t>The </a:t>
            </a:r>
            <a:r>
              <a:rPr lang="en-US" sz="2400" dirty="0" smtClean="0">
                <a:solidFill>
                  <a:srgbClr val="FF0000"/>
                </a:solidFill>
              </a:rPr>
              <a:t>phone started to make </a:t>
            </a:r>
            <a:r>
              <a:rPr lang="en-US" sz="2400" dirty="0" smtClean="0"/>
              <a:t>gravelly noises. </a:t>
            </a:r>
            <a:r>
              <a:rPr lang="en-US" sz="2400" dirty="0" smtClean="0">
                <a:hlinkClick r:id="rId5"/>
              </a:rPr>
              <a:t>(PM1)</a:t>
            </a:r>
            <a:r>
              <a:rPr lang="en-US" sz="2400" dirty="0" smtClean="0"/>
              <a:t> </a:t>
            </a:r>
            <a:r>
              <a:rPr lang="en-US" sz="2400" i="1" dirty="0" err="1" smtClean="0"/>
              <a:t>Telefonen</a:t>
            </a:r>
            <a:r>
              <a:rPr lang="en-US" sz="2400" i="1" dirty="0" smtClean="0"/>
              <a:t> </a:t>
            </a:r>
            <a:r>
              <a:rPr lang="en-US" sz="2400" i="1" dirty="0" err="1" smtClean="0"/>
              <a:t>gryntet</a:t>
            </a:r>
            <a:r>
              <a:rPr lang="en-US" sz="2400" dirty="0" smtClean="0"/>
              <a:t>… = The telephone grunted</a:t>
            </a:r>
          </a:p>
          <a:p>
            <a:pPr>
              <a:buNone/>
            </a:pPr>
            <a:endParaRPr lang="en-US" sz="2400" dirty="0" smtClean="0"/>
          </a:p>
          <a:p>
            <a:pPr>
              <a:buNone/>
            </a:pP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14</a:t>
            </a:fld>
            <a:endParaRPr lang="en-I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All tokens of </a:t>
            </a:r>
            <a:r>
              <a:rPr lang="en-IE" sz="3200" i="1" dirty="0" smtClean="0"/>
              <a:t>begin</a:t>
            </a:r>
            <a:r>
              <a:rPr lang="en-IE" sz="3200" dirty="0" smtClean="0"/>
              <a:t> &amp; </a:t>
            </a:r>
            <a:r>
              <a:rPr lang="en-IE" sz="3200" i="1" dirty="0" smtClean="0"/>
              <a:t>start</a:t>
            </a:r>
            <a:r>
              <a:rPr lang="en-IE" sz="3200" dirty="0" smtClean="0"/>
              <a:t> in ENPC: five translation strategies</a:t>
            </a:r>
            <a:endParaRPr lang="en-IE" sz="32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15</a:t>
            </a:fld>
            <a:endParaRPr lang="en-IE"/>
          </a:p>
        </p:txBody>
      </p:sp>
      <p:graphicFrame>
        <p:nvGraphicFramePr>
          <p:cNvPr id="7" name="Plassholder for innhold 6"/>
          <p:cNvGraphicFramePr>
            <a:graphicFrameLocks noGrp="1"/>
          </p:cNvGraphicFramePr>
          <p:nvPr>
            <p:ph idx="1"/>
          </p:nvPr>
        </p:nvGraphicFramePr>
        <p:xfrm>
          <a:off x="251520" y="1600200"/>
          <a:ext cx="8435280" cy="49971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Are differences significant?</a:t>
            </a:r>
            <a:endParaRPr lang="en-IE" sz="3200" dirty="0"/>
          </a:p>
        </p:txBody>
      </p:sp>
      <p:sp>
        <p:nvSpPr>
          <p:cNvPr id="3" name="Plassholder for innhold 2"/>
          <p:cNvSpPr>
            <a:spLocks noGrp="1"/>
          </p:cNvSpPr>
          <p:nvPr>
            <p:ph idx="1"/>
          </p:nvPr>
        </p:nvSpPr>
        <p:spPr>
          <a:xfrm>
            <a:off x="457200" y="1600200"/>
            <a:ext cx="8229600" cy="4853136"/>
          </a:xfrm>
        </p:spPr>
        <p:txBody>
          <a:bodyPr/>
          <a:lstStyle/>
          <a:p>
            <a:pPr>
              <a:buNone/>
            </a:pPr>
            <a:r>
              <a:rPr lang="en-IE" sz="2400" dirty="0" smtClean="0"/>
              <a:t>	The difference between the translations of </a:t>
            </a:r>
            <a:r>
              <a:rPr lang="en-IE" sz="2400" i="1" dirty="0" smtClean="0">
                <a:solidFill>
                  <a:srgbClr val="FF0000"/>
                </a:solidFill>
              </a:rPr>
              <a:t>begin</a:t>
            </a:r>
            <a:r>
              <a:rPr lang="en-IE" sz="2400" dirty="0" smtClean="0"/>
              <a:t> and </a:t>
            </a:r>
            <a:r>
              <a:rPr lang="en-IE" sz="2400" i="1" dirty="0" smtClean="0">
                <a:solidFill>
                  <a:srgbClr val="FF0000"/>
                </a:solidFill>
              </a:rPr>
              <a:t>start</a:t>
            </a:r>
            <a:r>
              <a:rPr lang="en-IE" sz="2400" dirty="0" smtClean="0"/>
              <a:t>  shown on the previous slide is significant at the p=0.0000 level (Pearson’s </a:t>
            </a:r>
            <a:r>
              <a:rPr lang="en-IE" sz="2400" dirty="0" err="1" smtClean="0"/>
              <a:t>chi.sq</a:t>
            </a:r>
            <a:r>
              <a:rPr lang="en-IE" sz="2400" dirty="0" smtClean="0"/>
              <a:t>= 39.002 with four </a:t>
            </a:r>
            <a:r>
              <a:rPr lang="en-IE" sz="2400" dirty="0" err="1" smtClean="0"/>
              <a:t>df</a:t>
            </a:r>
            <a:r>
              <a:rPr lang="en-IE" sz="2400" dirty="0" smtClean="0"/>
              <a:t>).</a:t>
            </a:r>
          </a:p>
          <a:p>
            <a:pPr>
              <a:buNone/>
            </a:pPr>
            <a:endParaRPr lang="en-IE" sz="2400" dirty="0" smtClean="0"/>
          </a:p>
          <a:p>
            <a:pPr>
              <a:buNone/>
            </a:pPr>
            <a:r>
              <a:rPr lang="en-IE" sz="2400" u="sng" dirty="0" smtClean="0"/>
              <a:t>However</a:t>
            </a:r>
            <a:r>
              <a:rPr lang="en-IE" sz="2400" dirty="0" smtClean="0"/>
              <a:t>:</a:t>
            </a:r>
            <a:endParaRPr lang="en-IE" sz="2400" u="sng" dirty="0" smtClean="0"/>
          </a:p>
          <a:p>
            <a:pPr>
              <a:buNone/>
            </a:pPr>
            <a:r>
              <a:rPr lang="en-IE" sz="2400" dirty="0" smtClean="0"/>
              <a:t>	The difference between the two forms in the construction with </a:t>
            </a:r>
            <a:r>
              <a:rPr lang="en-IE" sz="2400" i="1" dirty="0" smtClean="0"/>
              <a:t>to</a:t>
            </a:r>
            <a:r>
              <a:rPr lang="en-IE" sz="2400" dirty="0" smtClean="0"/>
              <a:t>-infinitive complements is not significant (Pearson’s </a:t>
            </a:r>
            <a:r>
              <a:rPr lang="en-IE" sz="2400" dirty="0" err="1" smtClean="0"/>
              <a:t>chi.sq</a:t>
            </a:r>
            <a:r>
              <a:rPr lang="en-IE" sz="2400" dirty="0" smtClean="0"/>
              <a:t>= </a:t>
            </a:r>
            <a:r>
              <a:rPr lang="en-US" sz="2400" dirty="0" smtClean="0"/>
              <a:t>5.209974</a:t>
            </a:r>
            <a:r>
              <a:rPr lang="en-IE" sz="2400" dirty="0" smtClean="0"/>
              <a:t> with four </a:t>
            </a:r>
            <a:r>
              <a:rPr lang="en-IE" sz="2400" dirty="0" err="1" smtClean="0"/>
              <a:t>df</a:t>
            </a:r>
            <a:r>
              <a:rPr lang="en-IE" sz="2400" dirty="0" smtClean="0"/>
              <a:t>, </a:t>
            </a:r>
            <a:r>
              <a:rPr lang="en-US" sz="2400" dirty="0" smtClean="0"/>
              <a:t>p= 0.266423 </a:t>
            </a:r>
            <a:r>
              <a:rPr lang="en-IE" sz="2400" dirty="0" smtClean="0"/>
              <a:t>).</a:t>
            </a:r>
          </a:p>
          <a:p>
            <a:pPr>
              <a:buNone/>
            </a:pPr>
            <a:r>
              <a:rPr lang="en-IE" sz="2400" dirty="0" smtClean="0"/>
              <a:t> </a:t>
            </a:r>
          </a:p>
          <a:p>
            <a:pPr>
              <a:buNone/>
            </a:pPr>
            <a:r>
              <a:rPr lang="en-IE" sz="2400" dirty="0" smtClean="0"/>
              <a:t>	</a:t>
            </a:r>
            <a:r>
              <a:rPr lang="en-IE" sz="2400" u="sng" dirty="0" smtClean="0"/>
              <a:t>Nor</a:t>
            </a:r>
            <a:r>
              <a:rPr lang="en-IE" sz="2400" dirty="0" smtClean="0"/>
              <a:t> is there any significant difference between the forms with </a:t>
            </a:r>
            <a:r>
              <a:rPr lang="en-IE" sz="2400" i="1" dirty="0" smtClean="0"/>
              <a:t>–</a:t>
            </a:r>
            <a:r>
              <a:rPr lang="en-IE" sz="2400" i="1" dirty="0" err="1" smtClean="0"/>
              <a:t>ing</a:t>
            </a:r>
            <a:r>
              <a:rPr lang="en-IE" sz="2400" dirty="0" smtClean="0"/>
              <a:t> complements (Pearson’s </a:t>
            </a:r>
            <a:r>
              <a:rPr lang="en-IE" sz="2400" dirty="0" err="1" smtClean="0"/>
              <a:t>chi.sq</a:t>
            </a:r>
            <a:r>
              <a:rPr lang="en-IE" sz="2400" dirty="0" smtClean="0"/>
              <a:t>= </a:t>
            </a:r>
            <a:r>
              <a:rPr lang="en-US" sz="2400" dirty="0" smtClean="0"/>
              <a:t>4.040669</a:t>
            </a:r>
            <a:r>
              <a:rPr lang="en-IE" sz="2400" dirty="0" smtClean="0"/>
              <a:t> with four </a:t>
            </a:r>
            <a:r>
              <a:rPr lang="en-IE" sz="2400" dirty="0" err="1" smtClean="0"/>
              <a:t>df</a:t>
            </a:r>
            <a:r>
              <a:rPr lang="en-IE" sz="2400" dirty="0" smtClean="0"/>
              <a:t>, </a:t>
            </a:r>
            <a:r>
              <a:rPr lang="en-US" sz="2400" dirty="0" smtClean="0"/>
              <a:t>p= 0.400530 </a:t>
            </a:r>
            <a:r>
              <a:rPr lang="en-IE" sz="2400" dirty="0" smtClean="0"/>
              <a:t>).</a:t>
            </a:r>
            <a:endParaRPr lang="en-IE" sz="2400" u="sng"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16</a:t>
            </a:fld>
            <a:endParaRPr lang="en-I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IE"/>
          </a:p>
        </p:txBody>
      </p:sp>
      <p:sp>
        <p:nvSpPr>
          <p:cNvPr id="3" name="Plassholder for innhold 2"/>
          <p:cNvSpPr>
            <a:spLocks noGrp="1"/>
          </p:cNvSpPr>
          <p:nvPr>
            <p:ph idx="1"/>
          </p:nvPr>
        </p:nvSpPr>
        <p:spPr>
          <a:xfrm>
            <a:off x="457200" y="620688"/>
            <a:ext cx="8229600" cy="5832648"/>
          </a:xfrm>
        </p:spPr>
        <p:txBody>
          <a:bodyPr/>
          <a:lstStyle/>
          <a:p>
            <a:pPr>
              <a:buNone/>
            </a:pPr>
            <a:endParaRPr lang="en-IE" sz="2800" dirty="0" smtClean="0"/>
          </a:p>
          <a:p>
            <a:pPr>
              <a:buNone/>
            </a:pPr>
            <a:r>
              <a:rPr lang="en-IE" sz="2400" u="sng" dirty="0" smtClean="0"/>
              <a:t>So</a:t>
            </a:r>
          </a:p>
          <a:p>
            <a:pPr>
              <a:buNone/>
            </a:pPr>
            <a:r>
              <a:rPr lang="en-IE" sz="2400" dirty="0" smtClean="0"/>
              <a:t>	The overall difference must be due to differences in either the translations of transitive nominal and intransitive constructions, or to both of these.</a:t>
            </a:r>
          </a:p>
          <a:p>
            <a:pPr>
              <a:buNone/>
            </a:pPr>
            <a:endParaRPr lang="en-IE" sz="2400" dirty="0" smtClean="0"/>
          </a:p>
          <a:p>
            <a:pPr>
              <a:buNone/>
            </a:pPr>
            <a:r>
              <a:rPr lang="en-IE" sz="2400" u="sng" dirty="0" smtClean="0"/>
              <a:t>And indeed</a:t>
            </a:r>
            <a:r>
              <a:rPr lang="en-IE" sz="2400" dirty="0" smtClean="0"/>
              <a:t>:</a:t>
            </a:r>
          </a:p>
          <a:p>
            <a:pPr>
              <a:buNone/>
            </a:pPr>
            <a:r>
              <a:rPr lang="en-IE" sz="2400" dirty="0" smtClean="0"/>
              <a:t>	The difference between the two forms in the intransitive construction is significant  (Pearson’s </a:t>
            </a:r>
            <a:r>
              <a:rPr lang="en-IE" sz="2400" dirty="0" err="1" smtClean="0"/>
              <a:t>chi.sq</a:t>
            </a:r>
            <a:r>
              <a:rPr lang="en-IE" sz="2400" dirty="0" smtClean="0"/>
              <a:t>= 15.161311 with three </a:t>
            </a:r>
            <a:r>
              <a:rPr lang="en-IE" sz="2400" dirty="0" err="1" smtClean="0"/>
              <a:t>df</a:t>
            </a:r>
            <a:r>
              <a:rPr lang="en-IE" sz="2400" dirty="0" smtClean="0"/>
              <a:t>, </a:t>
            </a:r>
            <a:r>
              <a:rPr lang="en-US" sz="2400" dirty="0" smtClean="0"/>
              <a:t>p= </a:t>
            </a:r>
            <a:r>
              <a:rPr lang="en-IE" sz="2400" dirty="0" smtClean="0"/>
              <a:t>0.001684</a:t>
            </a:r>
            <a:r>
              <a:rPr lang="en-US" sz="2400" dirty="0" smtClean="0"/>
              <a:t> </a:t>
            </a:r>
            <a:r>
              <a:rPr lang="en-IE" sz="2400" dirty="0" smtClean="0"/>
              <a:t>).</a:t>
            </a:r>
          </a:p>
          <a:p>
            <a:pPr>
              <a:buNone/>
            </a:pPr>
            <a:r>
              <a:rPr lang="en-IE" sz="2400" dirty="0" smtClean="0"/>
              <a:t> </a:t>
            </a:r>
          </a:p>
          <a:p>
            <a:pPr>
              <a:buNone/>
            </a:pPr>
            <a:r>
              <a:rPr lang="en-IE" sz="2400" dirty="0" smtClean="0"/>
              <a:t>	Similarly, the difference between the two forms in the transitive construction is significant  (Pearson’s </a:t>
            </a:r>
            <a:r>
              <a:rPr lang="en-IE" sz="2400" dirty="0" err="1" smtClean="0"/>
              <a:t>chi.sq</a:t>
            </a:r>
            <a:r>
              <a:rPr lang="en-IE" sz="2400" dirty="0" smtClean="0"/>
              <a:t>= </a:t>
            </a:r>
            <a:r>
              <a:rPr lang="en-US" sz="2400" dirty="0" smtClean="0"/>
              <a:t>13.52596</a:t>
            </a:r>
            <a:r>
              <a:rPr lang="en-IE" sz="2400" dirty="0" smtClean="0"/>
              <a:t> with three </a:t>
            </a:r>
            <a:r>
              <a:rPr lang="en-IE" sz="2400" dirty="0" err="1" smtClean="0"/>
              <a:t>df</a:t>
            </a:r>
            <a:r>
              <a:rPr lang="en-IE" sz="2400" dirty="0" smtClean="0"/>
              <a:t>,  </a:t>
            </a:r>
            <a:r>
              <a:rPr lang="en-US" sz="2400" dirty="0" smtClean="0"/>
              <a:t>p= 0.003627 </a:t>
            </a:r>
            <a:r>
              <a:rPr lang="en-IE" sz="2400" dirty="0" smtClean="0"/>
              <a:t>).</a:t>
            </a:r>
            <a:endParaRPr lang="en-IE" sz="2400" u="sng" dirty="0" smtClean="0"/>
          </a:p>
          <a:p>
            <a:pPr>
              <a:buNone/>
            </a:pPr>
            <a:endParaRPr lang="en-IE" sz="2800" dirty="0" smtClean="0"/>
          </a:p>
          <a:p>
            <a:pPr>
              <a:buNone/>
            </a:pPr>
            <a:endParaRPr lang="en-IE" sz="2800" u="sng" dirty="0" smtClean="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17</a:t>
            </a:fld>
            <a:endParaRPr lang="en-I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846931"/>
          </a:xfrm>
        </p:spPr>
        <p:txBody>
          <a:bodyPr/>
          <a:lstStyle/>
          <a:p>
            <a:r>
              <a:rPr lang="en-IE" sz="3200" i="1" dirty="0" smtClean="0"/>
              <a:t>Begin to </a:t>
            </a:r>
            <a:r>
              <a:rPr lang="en-IE" sz="3200" dirty="0" smtClean="0"/>
              <a:t>as a guarantor of initiation?</a:t>
            </a:r>
            <a:endParaRPr lang="en-IE" sz="3200" i="1" dirty="0"/>
          </a:p>
        </p:txBody>
      </p:sp>
      <p:sp>
        <p:nvSpPr>
          <p:cNvPr id="3" name="Plassholder for innhold 2"/>
          <p:cNvSpPr>
            <a:spLocks noGrp="1"/>
          </p:cNvSpPr>
          <p:nvPr>
            <p:ph idx="1"/>
          </p:nvPr>
        </p:nvSpPr>
        <p:spPr>
          <a:xfrm>
            <a:off x="457200" y="1412776"/>
            <a:ext cx="8229600" cy="4896544"/>
          </a:xfrm>
        </p:spPr>
        <p:txBody>
          <a:bodyPr/>
          <a:lstStyle/>
          <a:p>
            <a:pPr marL="514350" indent="-514350">
              <a:buNone/>
            </a:pPr>
            <a:r>
              <a:rPr lang="en-US" sz="2400" dirty="0" smtClean="0"/>
              <a:t>(9) I was so afraid that I got down from the barrel and </a:t>
            </a:r>
            <a:r>
              <a:rPr lang="en-US" sz="2400" dirty="0" smtClean="0">
                <a:solidFill>
                  <a:srgbClr val="FF0000"/>
                </a:solidFill>
              </a:rPr>
              <a:t>started to move away </a:t>
            </a:r>
            <a:r>
              <a:rPr lang="en-US" sz="2400" dirty="0" smtClean="0"/>
              <a:t>when the girl pointed and cried: </a:t>
            </a:r>
            <a:r>
              <a:rPr lang="en-US" sz="2400" dirty="0" smtClean="0">
                <a:hlinkClick r:id="rId3"/>
              </a:rPr>
              <a:t>(BO1)</a:t>
            </a:r>
            <a:r>
              <a:rPr lang="en-US" sz="2400" dirty="0" smtClean="0"/>
              <a:t> …</a:t>
            </a:r>
            <a:r>
              <a:rPr lang="nb-NO" sz="2400" i="1" dirty="0" smtClean="0"/>
              <a:t>skulle til å gå </a:t>
            </a:r>
            <a:r>
              <a:rPr lang="nb-NO" sz="2400" dirty="0" smtClean="0"/>
              <a:t>… = </a:t>
            </a:r>
            <a:r>
              <a:rPr lang="nb-NO" sz="2400" dirty="0" err="1" smtClean="0"/>
              <a:t>was</a:t>
            </a:r>
            <a:r>
              <a:rPr lang="nb-NO" sz="2400" dirty="0" smtClean="0"/>
              <a:t> </a:t>
            </a:r>
            <a:r>
              <a:rPr lang="nb-NO" sz="2400" dirty="0" err="1" smtClean="0"/>
              <a:t>about</a:t>
            </a:r>
            <a:r>
              <a:rPr lang="nb-NO" sz="2400" dirty="0" smtClean="0"/>
              <a:t> to </a:t>
            </a:r>
            <a:r>
              <a:rPr lang="nb-NO" sz="2400" dirty="0" err="1" smtClean="0"/>
              <a:t>go</a:t>
            </a:r>
            <a:endParaRPr lang="nb-NO" sz="2400" dirty="0" smtClean="0"/>
          </a:p>
          <a:p>
            <a:pPr marL="514350" indent="-514350">
              <a:buAutoNum type="romanLcParenBoth" startAt="20"/>
            </a:pPr>
            <a:endParaRPr lang="nb-NO" sz="2400" dirty="0" smtClean="0"/>
          </a:p>
          <a:p>
            <a:pPr marL="514350" indent="-514350">
              <a:buNone/>
            </a:pPr>
            <a:r>
              <a:rPr lang="nb-NO" sz="2400" dirty="0" smtClean="0"/>
              <a:t>(10)  </a:t>
            </a:r>
            <a:r>
              <a:rPr lang="en-US" sz="2400" dirty="0" smtClean="0"/>
              <a:t>Before he could add, as he </a:t>
            </a:r>
            <a:r>
              <a:rPr lang="en-US" sz="2400" dirty="0" smtClean="0">
                <a:solidFill>
                  <a:srgbClr val="FF0000"/>
                </a:solidFill>
              </a:rPr>
              <a:t>had begun to</a:t>
            </a:r>
            <a:r>
              <a:rPr lang="en-US" sz="2400" dirty="0" smtClean="0"/>
              <a:t>, suppressing a tone of irony, "Only the people", she exclaimed, "Thank God for that!“ </a:t>
            </a:r>
            <a:r>
              <a:rPr lang="en-US" sz="2400" dirty="0" smtClean="0">
                <a:hlinkClick r:id="rId4"/>
              </a:rPr>
              <a:t>(RR1)</a:t>
            </a:r>
            <a:r>
              <a:rPr lang="en-US" sz="2400" dirty="0" smtClean="0"/>
              <a:t>  </a:t>
            </a:r>
            <a:r>
              <a:rPr lang="nb-NO" sz="2400" i="1" dirty="0" smtClean="0"/>
              <a:t>Før han rakk å tilføye…</a:t>
            </a:r>
            <a:r>
              <a:rPr lang="nb-NO" sz="2400" dirty="0" smtClean="0"/>
              <a:t> = </a:t>
            </a:r>
            <a:r>
              <a:rPr lang="nb-NO" sz="2400" dirty="0" err="1" smtClean="0"/>
              <a:t>Before</a:t>
            </a:r>
            <a:r>
              <a:rPr lang="nb-NO" sz="2400" dirty="0" smtClean="0"/>
              <a:t> he </a:t>
            </a:r>
            <a:r>
              <a:rPr lang="nb-NO" sz="2400" dirty="0" err="1" smtClean="0"/>
              <a:t>managed</a:t>
            </a:r>
            <a:r>
              <a:rPr lang="nb-NO" sz="2400" dirty="0" smtClean="0"/>
              <a:t> to </a:t>
            </a:r>
            <a:r>
              <a:rPr lang="nb-NO" sz="2400" dirty="0" err="1" smtClean="0"/>
              <a:t>add</a:t>
            </a:r>
            <a:endParaRPr lang="nb-NO" sz="2400" i="1" dirty="0" smtClean="0"/>
          </a:p>
          <a:p>
            <a:pPr marL="514350" indent="-514350">
              <a:buNone/>
            </a:pPr>
            <a:endParaRPr lang="nb-NO" sz="2400" dirty="0" smtClean="0"/>
          </a:p>
          <a:p>
            <a:pPr marL="514350" indent="-514350">
              <a:buNone/>
            </a:pPr>
            <a:r>
              <a:rPr lang="nb-NO" sz="2400" dirty="0" smtClean="0"/>
              <a:t>(11)  I</a:t>
            </a:r>
            <a:r>
              <a:rPr lang="en-US" sz="2400" dirty="0" smtClean="0"/>
              <a:t> </a:t>
            </a:r>
            <a:r>
              <a:rPr lang="en-US" sz="2400" dirty="0" smtClean="0">
                <a:solidFill>
                  <a:srgbClr val="FF0000"/>
                </a:solidFill>
              </a:rPr>
              <a:t>began to move away </a:t>
            </a:r>
            <a:r>
              <a:rPr lang="en-US" sz="2400" dirty="0" smtClean="0"/>
              <a:t>when my legs brushed against something hairy. </a:t>
            </a:r>
            <a:r>
              <a:rPr lang="en-US" sz="2400" dirty="0" smtClean="0">
                <a:hlinkClick r:id="rId3"/>
              </a:rPr>
              <a:t>(BO1)</a:t>
            </a:r>
            <a:r>
              <a:rPr lang="en-US" sz="2400" dirty="0" smtClean="0"/>
              <a:t> …</a:t>
            </a:r>
            <a:r>
              <a:rPr lang="nb-NO" sz="2400" i="1" dirty="0" smtClean="0"/>
              <a:t>hadde så vidt begynt å gå… </a:t>
            </a:r>
            <a:r>
              <a:rPr lang="nb-NO" sz="2400" dirty="0" smtClean="0"/>
              <a:t>= </a:t>
            </a:r>
            <a:r>
              <a:rPr lang="nb-NO" sz="2400" dirty="0" err="1" smtClean="0"/>
              <a:t>had</a:t>
            </a:r>
            <a:r>
              <a:rPr lang="nb-NO" sz="2400" dirty="0" smtClean="0"/>
              <a:t> just </a:t>
            </a:r>
            <a:r>
              <a:rPr lang="nb-NO" sz="2400" dirty="0" err="1" smtClean="0"/>
              <a:t>about</a:t>
            </a:r>
            <a:r>
              <a:rPr lang="nb-NO" sz="2400" dirty="0" smtClean="0"/>
              <a:t> </a:t>
            </a:r>
            <a:r>
              <a:rPr lang="nb-NO" sz="2400" dirty="0" err="1" smtClean="0"/>
              <a:t>begun</a:t>
            </a:r>
            <a:r>
              <a:rPr lang="nb-NO" sz="2400" dirty="0" smtClean="0"/>
              <a:t> to </a:t>
            </a:r>
            <a:r>
              <a:rPr lang="nb-NO" sz="2400" dirty="0" err="1" smtClean="0"/>
              <a:t>move</a:t>
            </a:r>
            <a:r>
              <a:rPr lang="nb-NO" sz="2400" dirty="0" smtClean="0"/>
              <a:t>…</a:t>
            </a:r>
            <a:endParaRPr lang="en-IE" sz="2400" i="1"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18</a:t>
            </a:fld>
            <a:endParaRPr lang="en-I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smtClean="0"/>
              <a:t>5. A </a:t>
            </a:r>
            <a:r>
              <a:rPr lang="nb-NO" sz="3200" dirty="0" err="1" smtClean="0"/>
              <a:t>closer</a:t>
            </a:r>
            <a:r>
              <a:rPr lang="nb-NO" sz="3200" dirty="0" smtClean="0"/>
              <a:t> </a:t>
            </a:r>
            <a:r>
              <a:rPr lang="nb-NO" sz="3200" dirty="0" err="1" smtClean="0"/>
              <a:t>look</a:t>
            </a:r>
            <a:r>
              <a:rPr lang="nb-NO" sz="3200" dirty="0" smtClean="0"/>
              <a:t> at transitive nominal and intransitive </a:t>
            </a:r>
            <a:r>
              <a:rPr lang="nb-NO" sz="3200" dirty="0" err="1" smtClean="0"/>
              <a:t>constructions</a:t>
            </a:r>
            <a:endParaRPr lang="en-IE" sz="3200" dirty="0"/>
          </a:p>
        </p:txBody>
      </p:sp>
      <p:sp>
        <p:nvSpPr>
          <p:cNvPr id="3" name="Plassholder for innhold 2"/>
          <p:cNvSpPr>
            <a:spLocks noGrp="1"/>
          </p:cNvSpPr>
          <p:nvPr>
            <p:ph idx="1"/>
          </p:nvPr>
        </p:nvSpPr>
        <p:spPr>
          <a:xfrm>
            <a:off x="457200" y="2204864"/>
            <a:ext cx="8229600" cy="3926061"/>
          </a:xfrm>
        </p:spPr>
        <p:txBody>
          <a:bodyPr/>
          <a:lstStyle/>
          <a:p>
            <a:pPr>
              <a:buNone/>
            </a:pPr>
            <a:r>
              <a:rPr lang="en-IE" sz="2400" dirty="0" smtClean="0"/>
              <a:t>	Transitive constructions with nominal objects and intransitive constructions were analysed with respect to various parameters, including animacy and specificity of the subject (and object), TAM features of the verb and adverbial modification.  The discussion that follows is limited to the most significant differences.</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19</a:t>
            </a:fld>
            <a:endParaRPr lang="en-I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eaLnBrk="1" hangingPunct="1">
              <a:defRPr/>
            </a:pPr>
            <a:r>
              <a:rPr lang="nb-NO" sz="3200" dirty="0" err="1" smtClean="0"/>
              <a:t>Structure</a:t>
            </a:r>
            <a:r>
              <a:rPr lang="nb-NO" sz="3200" dirty="0" smtClean="0"/>
              <a:t> </a:t>
            </a:r>
            <a:r>
              <a:rPr lang="nb-NO" sz="3200" dirty="0" err="1" smtClean="0"/>
              <a:t>of</a:t>
            </a:r>
            <a:r>
              <a:rPr lang="nb-NO" sz="3200" dirty="0" smtClean="0"/>
              <a:t> </a:t>
            </a:r>
            <a:r>
              <a:rPr lang="nb-NO" sz="3200" dirty="0" err="1" smtClean="0"/>
              <a:t>paper</a:t>
            </a:r>
            <a:endParaRPr lang="en-US" sz="3200" dirty="0" smtClean="0"/>
          </a:p>
        </p:txBody>
      </p:sp>
      <p:sp>
        <p:nvSpPr>
          <p:cNvPr id="3" name="Plassholder for innhold 2"/>
          <p:cNvSpPr>
            <a:spLocks noGrp="1"/>
          </p:cNvSpPr>
          <p:nvPr>
            <p:ph idx="1"/>
          </p:nvPr>
        </p:nvSpPr>
        <p:spPr>
          <a:xfrm>
            <a:off x="457200" y="1988840"/>
            <a:ext cx="8229600" cy="4176464"/>
          </a:xfrm>
        </p:spPr>
        <p:txBody>
          <a:bodyPr/>
          <a:lstStyle/>
          <a:p>
            <a:pPr marL="514350" indent="-514350" eaLnBrk="1" hangingPunct="1">
              <a:buNone/>
              <a:defRPr/>
            </a:pPr>
            <a:r>
              <a:rPr lang="nb-NO" sz="2800" dirty="0" smtClean="0"/>
              <a:t>1.	</a:t>
            </a:r>
            <a:r>
              <a:rPr lang="nb-NO" sz="2800" dirty="0" err="1" smtClean="0"/>
              <a:t>Begin/start</a:t>
            </a:r>
            <a:r>
              <a:rPr lang="nb-NO" sz="2800" dirty="0" smtClean="0"/>
              <a:t>: </a:t>
            </a:r>
            <a:r>
              <a:rPr lang="nb-NO" sz="2800" dirty="0" err="1" smtClean="0"/>
              <a:t>previous</a:t>
            </a:r>
            <a:r>
              <a:rPr lang="nb-NO" sz="2800" dirty="0" smtClean="0"/>
              <a:t> studies</a:t>
            </a:r>
          </a:p>
          <a:p>
            <a:pPr marL="514350" indent="-514350" eaLnBrk="1" hangingPunct="1">
              <a:buNone/>
              <a:defRPr/>
            </a:pPr>
            <a:r>
              <a:rPr lang="nb-NO" sz="2800" dirty="0" smtClean="0"/>
              <a:t>2.	</a:t>
            </a:r>
            <a:r>
              <a:rPr lang="nb-NO" sz="2800" dirty="0" err="1" smtClean="0"/>
              <a:t>Why</a:t>
            </a:r>
            <a:r>
              <a:rPr lang="nb-NO" sz="2800" dirty="0" smtClean="0"/>
              <a:t> </a:t>
            </a:r>
            <a:r>
              <a:rPr lang="nb-NO" sz="2800" dirty="0" err="1" smtClean="0"/>
              <a:t>translation</a:t>
            </a:r>
            <a:r>
              <a:rPr lang="nb-NO" sz="2800" dirty="0" smtClean="0"/>
              <a:t> </a:t>
            </a:r>
            <a:r>
              <a:rPr lang="nb-NO" sz="2800" dirty="0" err="1" smtClean="0"/>
              <a:t>corpora</a:t>
            </a:r>
            <a:r>
              <a:rPr lang="nb-NO" sz="2800" dirty="0" smtClean="0"/>
              <a:t>?</a:t>
            </a:r>
          </a:p>
          <a:p>
            <a:pPr marL="514350" indent="-514350" eaLnBrk="1" hangingPunct="1">
              <a:buNone/>
              <a:defRPr/>
            </a:pPr>
            <a:r>
              <a:rPr lang="nb-NO" sz="2800" dirty="0" smtClean="0"/>
              <a:t>3.	</a:t>
            </a:r>
            <a:r>
              <a:rPr lang="nb-NO" sz="2800" dirty="0" err="1" smtClean="0"/>
              <a:t>Description</a:t>
            </a:r>
            <a:r>
              <a:rPr lang="nb-NO" sz="2800" dirty="0" smtClean="0"/>
              <a:t> </a:t>
            </a:r>
            <a:r>
              <a:rPr lang="nb-NO" sz="2800" dirty="0" err="1" smtClean="0"/>
              <a:t>of</a:t>
            </a:r>
            <a:r>
              <a:rPr lang="nb-NO" sz="2800" dirty="0" smtClean="0"/>
              <a:t> ENP corpus</a:t>
            </a:r>
          </a:p>
          <a:p>
            <a:pPr marL="514350" indent="-514350" eaLnBrk="1" hangingPunct="1">
              <a:buNone/>
              <a:defRPr/>
            </a:pPr>
            <a:r>
              <a:rPr lang="nb-NO" sz="2800" dirty="0" smtClean="0"/>
              <a:t>4.	</a:t>
            </a:r>
            <a:r>
              <a:rPr lang="nb-NO" sz="2800" dirty="0" err="1" smtClean="0"/>
              <a:t>Translations</a:t>
            </a:r>
            <a:r>
              <a:rPr lang="nb-NO" sz="2800" dirty="0" smtClean="0"/>
              <a:t> </a:t>
            </a:r>
            <a:r>
              <a:rPr lang="nb-NO" sz="2800" dirty="0" err="1" smtClean="0"/>
              <a:t>of</a:t>
            </a:r>
            <a:r>
              <a:rPr lang="nb-NO" sz="2800" dirty="0" smtClean="0"/>
              <a:t> </a:t>
            </a:r>
            <a:r>
              <a:rPr lang="nb-NO" sz="2800" i="1" dirty="0" err="1" smtClean="0"/>
              <a:t>begin</a:t>
            </a:r>
            <a:r>
              <a:rPr lang="nb-NO" sz="2800" i="1" dirty="0" smtClean="0"/>
              <a:t> &amp; start </a:t>
            </a:r>
            <a:r>
              <a:rPr lang="nb-NO" sz="2800" dirty="0" smtClean="0"/>
              <a:t>in ENPC</a:t>
            </a:r>
            <a:endParaRPr lang="nb-NO" sz="2800" i="1" dirty="0" smtClean="0"/>
          </a:p>
          <a:p>
            <a:pPr marL="514350" indent="-514350" eaLnBrk="1" hangingPunct="1">
              <a:buNone/>
              <a:defRPr/>
            </a:pPr>
            <a:r>
              <a:rPr lang="nb-NO" sz="2800" dirty="0" smtClean="0"/>
              <a:t>5.	A </a:t>
            </a:r>
            <a:r>
              <a:rPr lang="nb-NO" sz="2800" dirty="0" err="1" smtClean="0"/>
              <a:t>closer</a:t>
            </a:r>
            <a:r>
              <a:rPr lang="nb-NO" sz="2800" dirty="0" smtClean="0"/>
              <a:t> </a:t>
            </a:r>
            <a:r>
              <a:rPr lang="nb-NO" sz="2800" dirty="0" err="1" smtClean="0"/>
              <a:t>look</a:t>
            </a:r>
            <a:r>
              <a:rPr lang="nb-NO" sz="2800" dirty="0" smtClean="0"/>
              <a:t> at transitive nominal and intransitive </a:t>
            </a:r>
            <a:r>
              <a:rPr lang="nb-NO" sz="2800" dirty="0" err="1" smtClean="0"/>
              <a:t>constructions</a:t>
            </a:r>
            <a:endParaRPr lang="nb-NO" sz="2800" dirty="0" smtClean="0"/>
          </a:p>
          <a:p>
            <a:pPr marL="514350" indent="-514350" eaLnBrk="1" hangingPunct="1">
              <a:buNone/>
              <a:defRPr/>
            </a:pPr>
            <a:r>
              <a:rPr lang="nb-NO" sz="2800" dirty="0" smtClean="0"/>
              <a:t>6.	</a:t>
            </a:r>
            <a:r>
              <a:rPr lang="nb-NO" sz="2800" dirty="0" err="1" smtClean="0"/>
              <a:t>Summary</a:t>
            </a:r>
            <a:r>
              <a:rPr lang="nb-NO" sz="2800" dirty="0" smtClean="0"/>
              <a:t> &amp; </a:t>
            </a:r>
            <a:r>
              <a:rPr lang="nb-NO" sz="2800" dirty="0" err="1" smtClean="0"/>
              <a:t>conclusions</a:t>
            </a:r>
            <a:endParaRPr lang="en-US" sz="2800" dirty="0" smtClean="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a:t>
            </a:fld>
            <a:endParaRPr lang="en-I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Just transitive tokens with nominal objects</a:t>
            </a:r>
            <a:endParaRPr lang="en-IE" sz="32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20</a:t>
            </a:fld>
            <a:endParaRPr lang="en-IE"/>
          </a:p>
        </p:txBody>
      </p:sp>
      <p:graphicFrame>
        <p:nvGraphicFramePr>
          <p:cNvPr id="7" name="Plassholder for innhold 6"/>
          <p:cNvGraphicFramePr>
            <a:graphicFrameLocks noGrp="1"/>
          </p:cNvGraphicFramePr>
          <p:nvPr>
            <p:ph idx="1"/>
          </p:nvPr>
        </p:nvGraphicFramePr>
        <p:xfrm>
          <a:off x="457200" y="1600200"/>
          <a:ext cx="8219256" cy="49251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Transitive tokens translated by </a:t>
            </a:r>
            <a:r>
              <a:rPr lang="en-IE" sz="3200" i="1" dirty="0" err="1" smtClean="0"/>
              <a:t>begynne</a:t>
            </a:r>
            <a:endParaRPr lang="en-IE" sz="3200" i="1" dirty="0"/>
          </a:p>
        </p:txBody>
      </p:sp>
      <p:graphicFrame>
        <p:nvGraphicFramePr>
          <p:cNvPr id="5" name="Plassholder for innhold 4"/>
          <p:cNvGraphicFramePr>
            <a:graphicFrameLocks noGrp="1"/>
          </p:cNvGraphicFramePr>
          <p:nvPr>
            <p:ph idx="1"/>
          </p:nvPr>
        </p:nvGraphicFramePr>
        <p:xfrm>
          <a:off x="457200" y="1412874"/>
          <a:ext cx="8229600" cy="4968453"/>
        </p:xfrm>
        <a:graphic>
          <a:graphicData uri="http://schemas.openxmlformats.org/drawingml/2006/table">
            <a:tbl>
              <a:tblPr firstRow="1" bandRow="1">
                <a:tableStyleId>{5C22544A-7EE6-4342-B048-85BDC9FD1C3A}</a:tableStyleId>
              </a:tblPr>
              <a:tblGrid>
                <a:gridCol w="2743200"/>
                <a:gridCol w="2743200"/>
                <a:gridCol w="2743200"/>
              </a:tblGrid>
              <a:tr h="1047769">
                <a:tc>
                  <a:txBody>
                    <a:bodyPr/>
                    <a:lstStyle/>
                    <a:p>
                      <a:r>
                        <a:rPr lang="en-IE" sz="2800" dirty="0" smtClean="0"/>
                        <a:t>Semantic filed of object</a:t>
                      </a:r>
                      <a:endParaRPr lang="en-IE" sz="2800" dirty="0"/>
                    </a:p>
                  </a:txBody>
                  <a:tcPr/>
                </a:tc>
                <a:tc>
                  <a:txBody>
                    <a:bodyPr/>
                    <a:lstStyle/>
                    <a:p>
                      <a:pPr algn="ctr"/>
                      <a:r>
                        <a:rPr lang="en-IE" sz="2800" i="1" dirty="0" smtClean="0"/>
                        <a:t>Start</a:t>
                      </a:r>
                      <a:endParaRPr lang="en-IE" sz="2800" i="1" dirty="0"/>
                    </a:p>
                  </a:txBody>
                  <a:tcPr/>
                </a:tc>
                <a:tc>
                  <a:txBody>
                    <a:bodyPr/>
                    <a:lstStyle/>
                    <a:p>
                      <a:pPr algn="ctr"/>
                      <a:r>
                        <a:rPr lang="en-IE" sz="2800" i="1" dirty="0" smtClean="0"/>
                        <a:t>Begin</a:t>
                      </a:r>
                      <a:endParaRPr lang="en-IE" sz="2800" i="1" dirty="0"/>
                    </a:p>
                  </a:txBody>
                  <a:tcPr/>
                </a:tc>
              </a:tr>
              <a:tr h="574583">
                <a:tc>
                  <a:txBody>
                    <a:bodyPr/>
                    <a:lstStyle/>
                    <a:p>
                      <a:r>
                        <a:rPr lang="en-IE" sz="2800" dirty="0" smtClean="0"/>
                        <a:t>Life</a:t>
                      </a:r>
                      <a:endParaRPr lang="en-IE" sz="2800" dirty="0"/>
                    </a:p>
                  </a:txBody>
                  <a:tcPr/>
                </a:tc>
                <a:tc>
                  <a:txBody>
                    <a:bodyPr/>
                    <a:lstStyle/>
                    <a:p>
                      <a:pPr algn="ctr"/>
                      <a:r>
                        <a:rPr lang="en-IE" sz="2800" dirty="0" smtClean="0"/>
                        <a:t>2     13%</a:t>
                      </a:r>
                      <a:endParaRPr lang="en-IE" sz="2800" dirty="0"/>
                    </a:p>
                  </a:txBody>
                  <a:tcPr/>
                </a:tc>
                <a:tc>
                  <a:txBody>
                    <a:bodyPr/>
                    <a:lstStyle/>
                    <a:p>
                      <a:pPr algn="ctr"/>
                      <a:r>
                        <a:rPr lang="en-IE" sz="2800" dirty="0" smtClean="0"/>
                        <a:t>4     16%</a:t>
                      </a:r>
                      <a:endParaRPr lang="en-IE" sz="2800" dirty="0"/>
                    </a:p>
                  </a:txBody>
                  <a:tcPr/>
                </a:tc>
              </a:tr>
              <a:tr h="574583">
                <a:tc>
                  <a:txBody>
                    <a:bodyPr/>
                    <a:lstStyle/>
                    <a:p>
                      <a:r>
                        <a:rPr lang="en-IE" sz="2800" dirty="0" smtClean="0"/>
                        <a:t>Work</a:t>
                      </a:r>
                      <a:endParaRPr lang="en-IE" sz="2800" dirty="0"/>
                    </a:p>
                  </a:txBody>
                  <a:tcPr/>
                </a:tc>
                <a:tc>
                  <a:txBody>
                    <a:bodyPr/>
                    <a:lstStyle/>
                    <a:p>
                      <a:pPr algn="ctr"/>
                      <a:r>
                        <a:rPr lang="en-IE" sz="2800" dirty="0" smtClean="0"/>
                        <a:t>2     13%</a:t>
                      </a:r>
                      <a:endParaRPr lang="en-IE" sz="2800" dirty="0"/>
                    </a:p>
                  </a:txBody>
                  <a:tcPr/>
                </a:tc>
                <a:tc>
                  <a:txBody>
                    <a:bodyPr/>
                    <a:lstStyle/>
                    <a:p>
                      <a:pPr algn="ctr"/>
                      <a:r>
                        <a:rPr lang="en-IE" sz="2800" dirty="0" smtClean="0"/>
                        <a:t>6     24%</a:t>
                      </a:r>
                      <a:endParaRPr lang="en-IE" sz="2800" dirty="0"/>
                    </a:p>
                  </a:txBody>
                  <a:tcPr/>
                </a:tc>
              </a:tr>
              <a:tr h="574583">
                <a:tc>
                  <a:txBody>
                    <a:bodyPr/>
                    <a:lstStyle/>
                    <a:p>
                      <a:r>
                        <a:rPr lang="en-IE" sz="2800" dirty="0" smtClean="0"/>
                        <a:t>Education</a:t>
                      </a:r>
                      <a:endParaRPr lang="en-IE" sz="2800" dirty="0"/>
                    </a:p>
                  </a:txBody>
                  <a:tcPr/>
                </a:tc>
                <a:tc>
                  <a:txBody>
                    <a:bodyPr/>
                    <a:lstStyle/>
                    <a:p>
                      <a:pPr algn="ctr"/>
                      <a:r>
                        <a:rPr lang="en-IE" sz="2800" dirty="0" smtClean="0"/>
                        <a:t>4     26%</a:t>
                      </a:r>
                      <a:endParaRPr lang="en-IE" sz="2800" dirty="0"/>
                    </a:p>
                  </a:txBody>
                  <a:tcPr/>
                </a:tc>
                <a:tc>
                  <a:txBody>
                    <a:bodyPr/>
                    <a:lstStyle/>
                    <a:p>
                      <a:pPr algn="ctr"/>
                      <a:r>
                        <a:rPr lang="en-IE" sz="2800" dirty="0" smtClean="0"/>
                        <a:t>4     16%</a:t>
                      </a:r>
                      <a:endParaRPr lang="en-IE" sz="2800" dirty="0"/>
                    </a:p>
                  </a:txBody>
                  <a:tcPr/>
                </a:tc>
              </a:tr>
              <a:tr h="1047769">
                <a:tc>
                  <a:txBody>
                    <a:bodyPr/>
                    <a:lstStyle/>
                    <a:p>
                      <a:r>
                        <a:rPr lang="en-IE" sz="2800" dirty="0" smtClean="0"/>
                        <a:t>Physical action/product</a:t>
                      </a:r>
                      <a:endParaRPr lang="en-IE" sz="2800" dirty="0"/>
                    </a:p>
                  </a:txBody>
                  <a:tcPr/>
                </a:tc>
                <a:tc>
                  <a:txBody>
                    <a:bodyPr/>
                    <a:lstStyle/>
                    <a:p>
                      <a:pPr algn="ctr"/>
                      <a:r>
                        <a:rPr lang="en-IE" sz="2800" dirty="0" smtClean="0"/>
                        <a:t>6     40%</a:t>
                      </a:r>
                      <a:endParaRPr lang="en-IE" sz="2800" dirty="0"/>
                    </a:p>
                  </a:txBody>
                  <a:tcPr/>
                </a:tc>
                <a:tc>
                  <a:txBody>
                    <a:bodyPr/>
                    <a:lstStyle/>
                    <a:p>
                      <a:pPr algn="ctr"/>
                      <a:r>
                        <a:rPr lang="en-IE" sz="2800" dirty="0" smtClean="0"/>
                        <a:t>8     32%</a:t>
                      </a:r>
                      <a:endParaRPr lang="en-IE" sz="2800" dirty="0"/>
                    </a:p>
                  </a:txBody>
                  <a:tcPr/>
                </a:tc>
              </a:tr>
              <a:tr h="574583">
                <a:tc>
                  <a:txBody>
                    <a:bodyPr/>
                    <a:lstStyle/>
                    <a:p>
                      <a:r>
                        <a:rPr lang="en-IE" sz="2800" dirty="0" smtClean="0"/>
                        <a:t>Abstract</a:t>
                      </a:r>
                      <a:endParaRPr lang="en-IE" sz="2800" dirty="0"/>
                    </a:p>
                  </a:txBody>
                  <a:tcPr/>
                </a:tc>
                <a:tc>
                  <a:txBody>
                    <a:bodyPr/>
                    <a:lstStyle/>
                    <a:p>
                      <a:pPr algn="ctr"/>
                      <a:r>
                        <a:rPr lang="en-IE" sz="2800" dirty="0" smtClean="0"/>
                        <a:t>1       7%</a:t>
                      </a:r>
                      <a:endParaRPr lang="en-IE" sz="2800" dirty="0"/>
                    </a:p>
                  </a:txBody>
                  <a:tcPr/>
                </a:tc>
                <a:tc>
                  <a:txBody>
                    <a:bodyPr/>
                    <a:lstStyle/>
                    <a:p>
                      <a:pPr algn="ctr"/>
                      <a:r>
                        <a:rPr lang="en-IE" sz="2800" dirty="0" smtClean="0"/>
                        <a:t>3      12%</a:t>
                      </a:r>
                      <a:endParaRPr lang="en-IE" sz="2800" dirty="0"/>
                    </a:p>
                  </a:txBody>
                  <a:tcPr/>
                </a:tc>
              </a:tr>
              <a:tr h="574583">
                <a:tc>
                  <a:txBody>
                    <a:bodyPr/>
                    <a:lstStyle/>
                    <a:p>
                      <a:r>
                        <a:rPr lang="en-IE" sz="2800" dirty="0" smtClean="0"/>
                        <a:t>Total</a:t>
                      </a:r>
                      <a:endParaRPr lang="en-IE" sz="2800" dirty="0"/>
                    </a:p>
                  </a:txBody>
                  <a:tcPr/>
                </a:tc>
                <a:tc>
                  <a:txBody>
                    <a:bodyPr/>
                    <a:lstStyle/>
                    <a:p>
                      <a:r>
                        <a:rPr lang="en-IE" sz="2800" dirty="0" smtClean="0"/>
                        <a:t>     15</a:t>
                      </a:r>
                      <a:endParaRPr lang="en-IE" sz="2800" dirty="0"/>
                    </a:p>
                  </a:txBody>
                  <a:tcPr/>
                </a:tc>
                <a:tc>
                  <a:txBody>
                    <a:bodyPr/>
                    <a:lstStyle/>
                    <a:p>
                      <a:r>
                        <a:rPr lang="en-IE" sz="2800" dirty="0" smtClean="0"/>
                        <a:t>    25</a:t>
                      </a:r>
                      <a:endParaRPr lang="en-IE" sz="2800" dirty="0"/>
                    </a:p>
                  </a:txBody>
                  <a:tcPr/>
                </a:tc>
              </a:tr>
            </a:tbl>
          </a:graphicData>
        </a:graphic>
      </p:graphicFrame>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21</a:t>
            </a:fld>
            <a:endParaRPr lang="en-I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Transitive tokens translated by other ingressives</a:t>
            </a:r>
            <a:endParaRPr lang="en-IE" sz="3200" dirty="0"/>
          </a:p>
        </p:txBody>
      </p:sp>
      <p:sp>
        <p:nvSpPr>
          <p:cNvPr id="3" name="Plassholder for innhold 2"/>
          <p:cNvSpPr>
            <a:spLocks noGrp="1"/>
          </p:cNvSpPr>
          <p:nvPr>
            <p:ph idx="1"/>
          </p:nvPr>
        </p:nvSpPr>
        <p:spPr>
          <a:xfrm>
            <a:off x="457200" y="1700808"/>
            <a:ext cx="8229600" cy="4608512"/>
          </a:xfrm>
        </p:spPr>
        <p:txBody>
          <a:bodyPr/>
          <a:lstStyle/>
          <a:p>
            <a:pPr>
              <a:buNone/>
            </a:pPr>
            <a:r>
              <a:rPr lang="en-IE" dirty="0" smtClean="0"/>
              <a:t>	</a:t>
            </a:r>
            <a:r>
              <a:rPr lang="en-IE" sz="2400" dirty="0" smtClean="0"/>
              <a:t>Almost all of the nominal objects of both </a:t>
            </a:r>
            <a:r>
              <a:rPr lang="en-IE" sz="2400" i="1" dirty="0" smtClean="0">
                <a:solidFill>
                  <a:srgbClr val="FF0000"/>
                </a:solidFill>
              </a:rPr>
              <a:t>begin</a:t>
            </a:r>
            <a:r>
              <a:rPr lang="en-IE" sz="2400" i="1" dirty="0" smtClean="0"/>
              <a:t> </a:t>
            </a:r>
            <a:r>
              <a:rPr lang="en-IE" sz="2400" dirty="0" smtClean="0"/>
              <a:t>and</a:t>
            </a:r>
            <a:r>
              <a:rPr lang="en-IE" sz="2400" i="1" dirty="0" smtClean="0"/>
              <a:t> </a:t>
            </a:r>
            <a:r>
              <a:rPr lang="en-IE" sz="2400" i="1" dirty="0" smtClean="0">
                <a:solidFill>
                  <a:srgbClr val="FF0000"/>
                </a:solidFill>
              </a:rPr>
              <a:t>start</a:t>
            </a:r>
            <a:r>
              <a:rPr lang="en-IE" sz="2400" i="1" dirty="0" smtClean="0"/>
              <a:t>  </a:t>
            </a:r>
            <a:r>
              <a:rPr lang="en-IE" sz="2400" dirty="0" smtClean="0"/>
              <a:t>that are translated by alternative ingressives are from the domains of work and physical activities/products.</a:t>
            </a:r>
          </a:p>
          <a:p>
            <a:pPr>
              <a:buNone/>
            </a:pPr>
            <a:endParaRPr lang="en-IE" sz="2400" dirty="0" smtClean="0"/>
          </a:p>
          <a:p>
            <a:pPr>
              <a:buNone/>
            </a:pPr>
            <a:r>
              <a:rPr lang="en-IE" sz="2400" dirty="0" smtClean="0"/>
              <a:t>	18 tokens of </a:t>
            </a:r>
            <a:r>
              <a:rPr lang="en-IE" sz="2400" i="1" dirty="0" smtClean="0">
                <a:solidFill>
                  <a:srgbClr val="FF0000"/>
                </a:solidFill>
              </a:rPr>
              <a:t>start</a:t>
            </a:r>
            <a:r>
              <a:rPr lang="en-IE" sz="2400" dirty="0" smtClean="0"/>
              <a:t> are translated by 10 forms.</a:t>
            </a:r>
          </a:p>
          <a:p>
            <a:pPr>
              <a:buNone/>
            </a:pPr>
            <a:r>
              <a:rPr lang="en-IE" sz="2400" dirty="0" smtClean="0"/>
              <a:t>	 6 tokens of </a:t>
            </a:r>
            <a:r>
              <a:rPr lang="en-IE" sz="2400" i="1" dirty="0" smtClean="0">
                <a:solidFill>
                  <a:srgbClr val="FF0000"/>
                </a:solidFill>
              </a:rPr>
              <a:t>begin</a:t>
            </a:r>
            <a:r>
              <a:rPr lang="en-IE" sz="2400" dirty="0" smtClean="0"/>
              <a:t> are translated by 5 forms.</a:t>
            </a:r>
          </a:p>
          <a:p>
            <a:pPr>
              <a:buNone/>
            </a:pPr>
            <a:r>
              <a:rPr lang="en-IE" sz="2400" dirty="0" smtClean="0"/>
              <a:t>	 2 forms are common to translations of both verbs, </a:t>
            </a:r>
            <a:r>
              <a:rPr lang="en-IE" sz="2400" i="1" dirty="0" err="1" smtClean="0"/>
              <a:t>grunnlegge</a:t>
            </a:r>
            <a:r>
              <a:rPr lang="en-IE" sz="2400" dirty="0" smtClean="0"/>
              <a:t> (=found) and </a:t>
            </a:r>
            <a:r>
              <a:rPr lang="en-IE" sz="2400" i="1" dirty="0" err="1" smtClean="0"/>
              <a:t>påbegynne</a:t>
            </a:r>
            <a:r>
              <a:rPr lang="en-IE" sz="2400" dirty="0" smtClean="0"/>
              <a:t> (=begin on).</a:t>
            </a:r>
          </a:p>
          <a:p>
            <a:pPr>
              <a:buNone/>
            </a:pPr>
            <a:r>
              <a:rPr lang="en-IE" sz="2400" dirty="0" smtClean="0"/>
              <a:t>	</a:t>
            </a:r>
          </a:p>
          <a:p>
            <a:pPr>
              <a:buNone/>
            </a:pPr>
            <a:r>
              <a:rPr lang="en-IE" sz="2400" dirty="0" smtClean="0"/>
              <a:t>Both tokens of </a:t>
            </a:r>
            <a:r>
              <a:rPr lang="en-IE" sz="2400" i="1" dirty="0" err="1" smtClean="0"/>
              <a:t>grunnlegge</a:t>
            </a:r>
            <a:r>
              <a:rPr lang="en-IE" sz="2400" dirty="0" smtClean="0"/>
              <a:t>  are from the same text and the object in both cases is the same: colony (of bees).</a:t>
            </a:r>
          </a:p>
          <a:p>
            <a:pPr>
              <a:buNone/>
            </a:pPr>
            <a:endParaRPr lang="en-IE" sz="2400" dirty="0" smtClean="0"/>
          </a:p>
          <a:p>
            <a:pPr>
              <a:buNone/>
            </a:pPr>
            <a:endParaRPr lang="en-IE" sz="2400" dirty="0" smtClean="0"/>
          </a:p>
          <a:p>
            <a:pPr>
              <a:buNone/>
            </a:pPr>
            <a:endParaRPr lang="en-IE" sz="2400" dirty="0" smtClean="0"/>
          </a:p>
          <a:p>
            <a:pPr>
              <a:buNone/>
            </a:pPr>
            <a:r>
              <a:rPr lang="en-IE" sz="2400" dirty="0" smtClean="0"/>
              <a:t>	</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22</a:t>
            </a:fld>
            <a:endParaRPr lang="en-I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Ingressives exclusive to </a:t>
            </a:r>
            <a:r>
              <a:rPr lang="en-IE" sz="3200" i="1" dirty="0" smtClean="0"/>
              <a:t>start</a:t>
            </a:r>
            <a:endParaRPr lang="en-IE" sz="3200" i="1" dirty="0"/>
          </a:p>
        </p:txBody>
      </p:sp>
      <p:sp>
        <p:nvSpPr>
          <p:cNvPr id="3" name="Plassholder for innhold 2"/>
          <p:cNvSpPr>
            <a:spLocks noGrp="1"/>
          </p:cNvSpPr>
          <p:nvPr>
            <p:ph idx="1"/>
          </p:nvPr>
        </p:nvSpPr>
        <p:spPr>
          <a:xfrm>
            <a:off x="457200" y="1700808"/>
            <a:ext cx="8229600" cy="4680520"/>
          </a:xfrm>
        </p:spPr>
        <p:txBody>
          <a:bodyPr/>
          <a:lstStyle/>
          <a:p>
            <a:pPr>
              <a:buNone/>
            </a:pPr>
            <a:r>
              <a:rPr lang="en-IE" sz="2400" dirty="0" smtClean="0"/>
              <a:t>	4 tokens of </a:t>
            </a:r>
            <a:r>
              <a:rPr lang="en-IE" sz="2400" i="1" dirty="0" smtClean="0">
                <a:solidFill>
                  <a:srgbClr val="FF0000"/>
                </a:solidFill>
              </a:rPr>
              <a:t>start</a:t>
            </a:r>
            <a:r>
              <a:rPr lang="en-IE" sz="2400" dirty="0" smtClean="0"/>
              <a:t> are translated by its Norwegian cognate </a:t>
            </a:r>
            <a:r>
              <a:rPr lang="en-IE" sz="2400" i="1" dirty="0" err="1" smtClean="0"/>
              <a:t>starte</a:t>
            </a:r>
            <a:r>
              <a:rPr lang="en-IE" sz="2400" dirty="0" smtClean="0"/>
              <a:t> and 3 by </a:t>
            </a:r>
            <a:r>
              <a:rPr lang="en-IE" sz="2400" i="1" dirty="0" err="1" smtClean="0"/>
              <a:t>sette</a:t>
            </a:r>
            <a:r>
              <a:rPr lang="en-IE" sz="2400" i="1" dirty="0" smtClean="0"/>
              <a:t> </a:t>
            </a:r>
            <a:r>
              <a:rPr lang="en-IE" sz="2400" i="1" dirty="0" err="1" smtClean="0"/>
              <a:t>i</a:t>
            </a:r>
            <a:r>
              <a:rPr lang="en-IE" sz="2400" i="1" dirty="0" smtClean="0"/>
              <a:t> gang </a:t>
            </a:r>
            <a:r>
              <a:rPr lang="en-IE" sz="2400" dirty="0" smtClean="0"/>
              <a:t>(= get going, lit. set in motion)</a:t>
            </a:r>
          </a:p>
          <a:p>
            <a:pPr>
              <a:buNone/>
            </a:pPr>
            <a:endParaRPr lang="en-IE" sz="2400" dirty="0" smtClean="0"/>
          </a:p>
          <a:p>
            <a:pPr>
              <a:buNone/>
            </a:pPr>
            <a:r>
              <a:rPr lang="en-IE" sz="2400" dirty="0" smtClean="0"/>
              <a:t>(12) </a:t>
            </a:r>
            <a:r>
              <a:rPr lang="en-US" sz="2400" dirty="0" smtClean="0"/>
              <a:t>They're not interested in harming the earth or </a:t>
            </a:r>
            <a:r>
              <a:rPr lang="en-US" sz="2400" dirty="0" smtClean="0">
                <a:solidFill>
                  <a:srgbClr val="FF0000"/>
                </a:solidFill>
              </a:rPr>
              <a:t>starting wars</a:t>
            </a:r>
            <a:r>
              <a:rPr lang="en-US" sz="2400" dirty="0" smtClean="0"/>
              <a:t>. </a:t>
            </a:r>
            <a:r>
              <a:rPr lang="en-US" sz="2400" dirty="0" smtClean="0">
                <a:hlinkClick r:id="rId2"/>
              </a:rPr>
              <a:t>(ROB1)</a:t>
            </a:r>
            <a:r>
              <a:rPr lang="en-US" sz="2400" dirty="0" smtClean="0"/>
              <a:t> … </a:t>
            </a:r>
            <a:r>
              <a:rPr lang="en-US" sz="2400" i="1" dirty="0" err="1" smtClean="0"/>
              <a:t>i</a:t>
            </a:r>
            <a:r>
              <a:rPr lang="en-US" sz="2400" i="1" dirty="0" smtClean="0"/>
              <a:t> å </a:t>
            </a:r>
            <a:r>
              <a:rPr lang="en-US" sz="2400" i="1" dirty="0" err="1" smtClean="0"/>
              <a:t>starte</a:t>
            </a:r>
            <a:r>
              <a:rPr lang="en-US" sz="2400" i="1" dirty="0" smtClean="0"/>
              <a:t> </a:t>
            </a:r>
            <a:r>
              <a:rPr lang="en-US" sz="2400" i="1" dirty="0" err="1" smtClean="0"/>
              <a:t>kriger</a:t>
            </a:r>
            <a:r>
              <a:rPr lang="en-US" sz="2400" dirty="0" smtClean="0"/>
              <a:t>...</a:t>
            </a:r>
          </a:p>
          <a:p>
            <a:pPr>
              <a:buNone/>
            </a:pPr>
            <a:endParaRPr lang="en-US" sz="2400" dirty="0" smtClean="0"/>
          </a:p>
          <a:p>
            <a:pPr>
              <a:buNone/>
            </a:pPr>
            <a:r>
              <a:rPr lang="en-US" sz="2400" dirty="0" smtClean="0"/>
              <a:t>(13) As a result, it may cost more in foreign exchange </a:t>
            </a:r>
            <a:r>
              <a:rPr lang="en-US" sz="2400" dirty="0" smtClean="0">
                <a:solidFill>
                  <a:srgbClr val="FF0000"/>
                </a:solidFill>
              </a:rPr>
              <a:t>to start domestic arms production </a:t>
            </a:r>
            <a:r>
              <a:rPr lang="en-US" sz="2400" dirty="0" smtClean="0"/>
              <a:t>. </a:t>
            </a:r>
            <a:r>
              <a:rPr lang="en-US" sz="2400" dirty="0" smtClean="0">
                <a:hlinkClick r:id="rId3"/>
              </a:rPr>
              <a:t>(</a:t>
            </a:r>
            <a:r>
              <a:rPr lang="en-US" sz="2400" dirty="0" smtClean="0">
                <a:hlinkClick r:id="rId4"/>
              </a:rPr>
              <a:t>CS1) </a:t>
            </a:r>
            <a:r>
              <a:rPr lang="en-US" sz="2400" dirty="0" smtClean="0"/>
              <a:t>…</a:t>
            </a:r>
            <a:r>
              <a:rPr lang="nb-NO" sz="2400" dirty="0" smtClean="0"/>
              <a:t> </a:t>
            </a:r>
            <a:r>
              <a:rPr lang="nb-NO" sz="2400" i="1" dirty="0" smtClean="0"/>
              <a:t>å sette i gang egen våpenproduksjon </a:t>
            </a:r>
            <a:r>
              <a:rPr lang="nb-NO" sz="2400" dirty="0" smtClean="0"/>
              <a:t>= to </a:t>
            </a:r>
            <a:r>
              <a:rPr lang="nb-NO" sz="2400" dirty="0" err="1" smtClean="0"/>
              <a:t>get</a:t>
            </a:r>
            <a:r>
              <a:rPr lang="nb-NO" sz="2400" dirty="0" smtClean="0"/>
              <a:t> </a:t>
            </a:r>
            <a:r>
              <a:rPr lang="nb-NO" sz="2400" dirty="0" err="1" smtClean="0"/>
              <a:t>one’s</a:t>
            </a:r>
            <a:r>
              <a:rPr lang="nb-NO" sz="2400" dirty="0" smtClean="0"/>
              <a:t> </a:t>
            </a:r>
            <a:r>
              <a:rPr lang="nb-NO" sz="2400" dirty="0" err="1" smtClean="0"/>
              <a:t>own</a:t>
            </a:r>
            <a:r>
              <a:rPr lang="nb-NO" sz="2400" dirty="0" smtClean="0"/>
              <a:t> arms </a:t>
            </a:r>
            <a:r>
              <a:rPr lang="nb-NO" sz="2400" dirty="0" err="1" smtClean="0"/>
              <a:t>production</a:t>
            </a:r>
            <a:r>
              <a:rPr lang="nb-NO" sz="2400" dirty="0" smtClean="0"/>
              <a:t> </a:t>
            </a:r>
            <a:r>
              <a:rPr lang="nb-NO" sz="2400" dirty="0" err="1" smtClean="0"/>
              <a:t>going</a:t>
            </a:r>
            <a:endParaRPr lang="en-US" sz="2400" dirty="0" smtClean="0"/>
          </a:p>
          <a:p>
            <a:pPr>
              <a:buNone/>
            </a:pPr>
            <a:endParaRPr lang="en-IE" sz="2400" dirty="0" smtClean="0"/>
          </a:p>
          <a:p>
            <a:pPr>
              <a:buNone/>
            </a:pPr>
            <a:endParaRPr lang="en-IE" sz="2400" dirty="0" smtClean="0"/>
          </a:p>
          <a:p>
            <a:pPr>
              <a:buNone/>
            </a:pPr>
            <a:r>
              <a:rPr lang="en-IE" sz="2400" dirty="0" smtClean="0"/>
              <a:t>	</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23</a:t>
            </a:fld>
            <a:endParaRPr lang="en-I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Ingressives exclusive to </a:t>
            </a:r>
            <a:r>
              <a:rPr lang="en-IE" sz="3200" i="1" dirty="0" smtClean="0"/>
              <a:t>begin</a:t>
            </a:r>
            <a:endParaRPr lang="en-IE" sz="3200" dirty="0"/>
          </a:p>
        </p:txBody>
      </p:sp>
      <p:sp>
        <p:nvSpPr>
          <p:cNvPr id="3" name="Plassholder for innhold 2"/>
          <p:cNvSpPr>
            <a:spLocks noGrp="1"/>
          </p:cNvSpPr>
          <p:nvPr>
            <p:ph idx="1"/>
          </p:nvPr>
        </p:nvSpPr>
        <p:spPr>
          <a:xfrm>
            <a:off x="457200" y="1772816"/>
            <a:ext cx="8229600" cy="4536504"/>
          </a:xfrm>
        </p:spPr>
        <p:txBody>
          <a:bodyPr/>
          <a:lstStyle/>
          <a:p>
            <a:pPr>
              <a:buNone/>
            </a:pPr>
            <a:r>
              <a:rPr lang="en-IE" sz="2400" dirty="0" smtClean="0"/>
              <a:t> 	Of 3 ingressives exclusive to </a:t>
            </a:r>
            <a:r>
              <a:rPr lang="en-IE" sz="2400" i="1" dirty="0" smtClean="0">
                <a:solidFill>
                  <a:srgbClr val="FF0000"/>
                </a:solidFill>
              </a:rPr>
              <a:t>begin</a:t>
            </a:r>
            <a:r>
              <a:rPr lang="en-IE" sz="2400" dirty="0" smtClean="0"/>
              <a:t>, only one occurs more than once, </a:t>
            </a:r>
            <a:r>
              <a:rPr lang="en-IE" sz="2400" i="1" dirty="0" err="1" smtClean="0"/>
              <a:t>innlede</a:t>
            </a:r>
            <a:r>
              <a:rPr lang="en-IE" sz="2400" dirty="0" smtClean="0"/>
              <a:t>, which means open (lit. lead in).</a:t>
            </a:r>
          </a:p>
          <a:p>
            <a:pPr>
              <a:buNone/>
            </a:pPr>
            <a:endParaRPr lang="en-IE" sz="2400" dirty="0" smtClean="0"/>
          </a:p>
          <a:p>
            <a:pPr>
              <a:buNone/>
            </a:pPr>
            <a:r>
              <a:rPr lang="en-IE" sz="2400" dirty="0" smtClean="0"/>
              <a:t>(14) </a:t>
            </a:r>
            <a:r>
              <a:rPr lang="en-US" sz="2400" dirty="0" smtClean="0"/>
              <a:t>The banks, bursting with dollars, </a:t>
            </a:r>
            <a:r>
              <a:rPr lang="en-US" sz="2400" dirty="0" smtClean="0">
                <a:solidFill>
                  <a:srgbClr val="FF0000"/>
                </a:solidFill>
              </a:rPr>
              <a:t>began a hard sell </a:t>
            </a:r>
            <a:r>
              <a:rPr lang="en-US" sz="2400" dirty="0" smtClean="0"/>
              <a:t>to encourage developing countries to borrow them. </a:t>
            </a:r>
            <a:r>
              <a:rPr lang="en-US" sz="2400" dirty="0" smtClean="0">
                <a:hlinkClick r:id="rId2"/>
              </a:rPr>
              <a:t>(LTLT1) </a:t>
            </a:r>
            <a:r>
              <a:rPr lang="en-US" sz="2400" i="1" dirty="0" smtClean="0"/>
              <a:t>…</a:t>
            </a:r>
            <a:r>
              <a:rPr lang="nb-NO" sz="2400" i="1" dirty="0" smtClean="0"/>
              <a:t> innledet en beinhard salgsprosess  </a:t>
            </a:r>
            <a:r>
              <a:rPr lang="nb-NO" sz="2400" dirty="0" smtClean="0"/>
              <a:t>= </a:t>
            </a:r>
            <a:r>
              <a:rPr lang="nb-NO" sz="2400" dirty="0" err="1" smtClean="0"/>
              <a:t>opened</a:t>
            </a:r>
            <a:endParaRPr lang="nb-NO" sz="2400" dirty="0" smtClean="0"/>
          </a:p>
          <a:p>
            <a:pPr>
              <a:buNone/>
            </a:pPr>
            <a:endParaRPr lang="nb-NO" sz="2400" dirty="0" smtClean="0"/>
          </a:p>
          <a:p>
            <a:pPr>
              <a:buNone/>
            </a:pPr>
            <a:r>
              <a:rPr lang="nb-NO" sz="2400" dirty="0" smtClean="0"/>
              <a:t>The </a:t>
            </a:r>
            <a:r>
              <a:rPr lang="nb-NO" sz="2400" dirty="0" err="1" smtClean="0"/>
              <a:t>other</a:t>
            </a:r>
            <a:r>
              <a:rPr lang="nb-NO" sz="2400" dirty="0" smtClean="0"/>
              <a:t> </a:t>
            </a:r>
            <a:r>
              <a:rPr lang="nb-NO" sz="2400" dirty="0" err="1" smtClean="0"/>
              <a:t>two</a:t>
            </a:r>
            <a:r>
              <a:rPr lang="nb-NO" sz="2400" dirty="0" smtClean="0"/>
              <a:t> forms just used for </a:t>
            </a:r>
            <a:r>
              <a:rPr lang="nb-NO" sz="2400" i="1" dirty="0" err="1" smtClean="0">
                <a:solidFill>
                  <a:srgbClr val="FF0000"/>
                </a:solidFill>
              </a:rPr>
              <a:t>begin</a:t>
            </a:r>
            <a:r>
              <a:rPr lang="nb-NO" sz="2400" dirty="0" smtClean="0"/>
              <a:t> </a:t>
            </a:r>
            <a:r>
              <a:rPr lang="nb-NO" sz="2400" dirty="0" err="1" smtClean="0"/>
              <a:t>are</a:t>
            </a:r>
            <a:r>
              <a:rPr lang="nb-NO" sz="2400" dirty="0" smtClean="0"/>
              <a:t> </a:t>
            </a:r>
            <a:r>
              <a:rPr lang="nb-NO" sz="2400" i="1" dirty="0" smtClean="0"/>
              <a:t>legge ut på</a:t>
            </a:r>
            <a:r>
              <a:rPr lang="nb-NO" sz="2400" dirty="0" smtClean="0"/>
              <a:t> (</a:t>
            </a:r>
            <a:r>
              <a:rPr lang="nb-NO" sz="2400" dirty="0" err="1" smtClean="0"/>
              <a:t>set</a:t>
            </a:r>
            <a:r>
              <a:rPr lang="nb-NO" sz="2400" dirty="0" smtClean="0"/>
              <a:t> </a:t>
            </a:r>
            <a:r>
              <a:rPr lang="nb-NO" sz="2400" dirty="0" err="1" smtClean="0"/>
              <a:t>out</a:t>
            </a:r>
            <a:r>
              <a:rPr lang="nb-NO" sz="2400" dirty="0" smtClean="0"/>
              <a:t> </a:t>
            </a:r>
            <a:r>
              <a:rPr lang="nb-NO" sz="2400" dirty="0" err="1" smtClean="0"/>
              <a:t>on</a:t>
            </a:r>
            <a:r>
              <a:rPr lang="nb-NO" sz="2400" dirty="0" smtClean="0"/>
              <a:t>) and </a:t>
            </a:r>
            <a:r>
              <a:rPr lang="nb-NO" sz="2400" i="1" dirty="0" smtClean="0"/>
              <a:t>ta fatt på</a:t>
            </a:r>
            <a:r>
              <a:rPr lang="nb-NO" sz="2400" dirty="0" smtClean="0"/>
              <a:t> (</a:t>
            </a:r>
            <a:r>
              <a:rPr lang="nb-NO" sz="2400" dirty="0" err="1" smtClean="0"/>
              <a:t>get</a:t>
            </a:r>
            <a:r>
              <a:rPr lang="nb-NO" sz="2400" dirty="0" smtClean="0"/>
              <a:t> a grip </a:t>
            </a:r>
            <a:r>
              <a:rPr lang="nb-NO" sz="2400" dirty="0" err="1" smtClean="0"/>
              <a:t>on</a:t>
            </a:r>
            <a:r>
              <a:rPr lang="nb-NO" sz="2400" dirty="0" smtClean="0"/>
              <a:t>).</a:t>
            </a:r>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24</a:t>
            </a:fld>
            <a:endParaRPr lang="en-I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Just intransitive tokens</a:t>
            </a:r>
            <a:endParaRPr lang="en-IE" sz="32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25</a:t>
            </a:fld>
            <a:endParaRPr lang="en-IE"/>
          </a:p>
        </p:txBody>
      </p:sp>
      <p:graphicFrame>
        <p:nvGraphicFramePr>
          <p:cNvPr id="9" name="Plassholder for innhold 8"/>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918939"/>
          </a:xfrm>
        </p:spPr>
        <p:txBody>
          <a:bodyPr/>
          <a:lstStyle/>
          <a:p>
            <a:r>
              <a:rPr lang="en-IE" sz="3200" dirty="0" smtClean="0"/>
              <a:t>Intransitive tokens translated by </a:t>
            </a:r>
            <a:r>
              <a:rPr lang="en-IE" sz="3200" i="1" dirty="0" err="1" smtClean="0"/>
              <a:t>begynne</a:t>
            </a:r>
            <a:r>
              <a:rPr lang="en-IE" sz="3200" dirty="0" smtClean="0"/>
              <a:t>: with time adverbials</a:t>
            </a:r>
            <a:endParaRPr lang="en-IE" sz="3200" dirty="0"/>
          </a:p>
        </p:txBody>
      </p:sp>
      <p:sp>
        <p:nvSpPr>
          <p:cNvPr id="3" name="Plassholder for innhold 2"/>
          <p:cNvSpPr>
            <a:spLocks noGrp="1"/>
          </p:cNvSpPr>
          <p:nvPr>
            <p:ph idx="1"/>
          </p:nvPr>
        </p:nvSpPr>
        <p:spPr/>
        <p:txBody>
          <a:bodyPr/>
          <a:lstStyle/>
          <a:p>
            <a:pPr>
              <a:buNone/>
            </a:pPr>
            <a:r>
              <a:rPr lang="en-IE" sz="2400" dirty="0" smtClean="0"/>
              <a:t>	14 tokens (40%) of </a:t>
            </a:r>
            <a:r>
              <a:rPr lang="en-IE" sz="2400" i="1" dirty="0" smtClean="0">
                <a:solidFill>
                  <a:srgbClr val="FF0000"/>
                </a:solidFill>
              </a:rPr>
              <a:t>start</a:t>
            </a:r>
            <a:r>
              <a:rPr lang="en-IE" sz="2400" dirty="0" smtClean="0"/>
              <a:t> and 14 (21%) of </a:t>
            </a:r>
            <a:r>
              <a:rPr lang="en-IE" sz="2400" i="1" dirty="0" smtClean="0">
                <a:solidFill>
                  <a:srgbClr val="FF0000"/>
                </a:solidFill>
              </a:rPr>
              <a:t>begin</a:t>
            </a:r>
            <a:r>
              <a:rPr lang="en-IE" sz="2400" i="1" dirty="0" smtClean="0"/>
              <a:t> </a:t>
            </a:r>
            <a:r>
              <a:rPr lang="en-IE" sz="2400" dirty="0" smtClean="0"/>
              <a:t>are modified by time adverbials.</a:t>
            </a:r>
          </a:p>
          <a:p>
            <a:pPr>
              <a:buNone/>
            </a:pPr>
            <a:r>
              <a:rPr lang="en-IE" sz="2400" dirty="0" smtClean="0"/>
              <a:t>	Of these, 11 tokens of </a:t>
            </a:r>
            <a:r>
              <a:rPr lang="en-IE" sz="2400" i="1" dirty="0" smtClean="0">
                <a:solidFill>
                  <a:srgbClr val="FF0000"/>
                </a:solidFill>
              </a:rPr>
              <a:t>start</a:t>
            </a:r>
            <a:r>
              <a:rPr lang="en-IE" sz="2400" dirty="0" smtClean="0"/>
              <a:t> (79%) occur with an indefinite time adverbial, while 10 tokens of </a:t>
            </a:r>
            <a:r>
              <a:rPr lang="en-IE" sz="2400" i="1" dirty="0" smtClean="0">
                <a:solidFill>
                  <a:srgbClr val="FF0000"/>
                </a:solidFill>
              </a:rPr>
              <a:t>begin</a:t>
            </a:r>
            <a:r>
              <a:rPr lang="en-IE" sz="2400" dirty="0" smtClean="0"/>
              <a:t> (71%) occur with a definite time adverbial.</a:t>
            </a:r>
          </a:p>
          <a:p>
            <a:pPr>
              <a:buNone/>
            </a:pPr>
            <a:r>
              <a:rPr lang="en-IE" sz="2400" dirty="0" smtClean="0"/>
              <a:t>	The Norwegian </a:t>
            </a:r>
            <a:r>
              <a:rPr lang="en-IE" sz="2400" i="1" dirty="0" err="1" smtClean="0"/>
              <a:t>på</a:t>
            </a:r>
            <a:r>
              <a:rPr lang="en-IE" sz="2400" i="1" dirty="0" smtClean="0"/>
              <a:t> </a:t>
            </a:r>
            <a:r>
              <a:rPr lang="en-IE" sz="2400" i="1" dirty="0" err="1" smtClean="0"/>
              <a:t>nytt</a:t>
            </a:r>
            <a:r>
              <a:rPr lang="en-IE" sz="2400" i="1" dirty="0" smtClean="0"/>
              <a:t> </a:t>
            </a:r>
            <a:r>
              <a:rPr lang="en-IE" sz="2400" dirty="0" smtClean="0"/>
              <a:t> (= anew) is used in the translation of 7 of the </a:t>
            </a:r>
            <a:r>
              <a:rPr lang="en-IE" sz="2400" i="1" dirty="0" smtClean="0">
                <a:solidFill>
                  <a:srgbClr val="FF0000"/>
                </a:solidFill>
              </a:rPr>
              <a:t>start</a:t>
            </a:r>
            <a:r>
              <a:rPr lang="en-IE" sz="2400" i="1" dirty="0" smtClean="0"/>
              <a:t> </a:t>
            </a:r>
            <a:r>
              <a:rPr lang="en-IE" sz="2400" dirty="0" smtClean="0"/>
              <a:t> tokens and none of the </a:t>
            </a:r>
            <a:r>
              <a:rPr lang="en-IE" sz="2400" i="1" dirty="0" smtClean="0">
                <a:solidFill>
                  <a:srgbClr val="FF0000"/>
                </a:solidFill>
              </a:rPr>
              <a:t>begin</a:t>
            </a:r>
            <a:r>
              <a:rPr lang="en-IE" sz="2400" dirty="0" smtClean="0"/>
              <a:t> tokens.</a:t>
            </a:r>
          </a:p>
          <a:p>
            <a:pPr>
              <a:buNone/>
            </a:pPr>
            <a:endParaRPr lang="en-IE" sz="2400" dirty="0" smtClean="0"/>
          </a:p>
          <a:p>
            <a:pPr>
              <a:buNone/>
            </a:pPr>
            <a:r>
              <a:rPr lang="en-IE" sz="2400" dirty="0" smtClean="0"/>
              <a:t>(15)	</a:t>
            </a:r>
            <a:r>
              <a:rPr lang="en-US" sz="2400" dirty="0" smtClean="0"/>
              <a:t> I hated the discouraging task of </a:t>
            </a:r>
            <a:r>
              <a:rPr lang="en-US" sz="2400" dirty="0" smtClean="0">
                <a:solidFill>
                  <a:srgbClr val="FF0000"/>
                </a:solidFill>
              </a:rPr>
              <a:t>starting over </a:t>
            </a:r>
            <a:r>
              <a:rPr lang="en-US" sz="2400" dirty="0" smtClean="0">
                <a:hlinkClick r:id="rId2"/>
              </a:rPr>
              <a:t>(TH1) </a:t>
            </a:r>
            <a:r>
              <a:rPr lang="en-US" sz="2400" dirty="0" smtClean="0"/>
              <a:t>…</a:t>
            </a:r>
            <a:r>
              <a:rPr lang="nb-NO" sz="2400" b="1" dirty="0" smtClean="0"/>
              <a:t> </a:t>
            </a:r>
            <a:r>
              <a:rPr lang="nb-NO" sz="2400" b="1" i="1" dirty="0" smtClean="0"/>
              <a:t>begynne</a:t>
            </a:r>
            <a:r>
              <a:rPr lang="nb-NO" sz="2400" i="1" dirty="0" smtClean="0"/>
              <a:t> på nytt</a:t>
            </a:r>
            <a:r>
              <a:rPr lang="nb-NO" sz="2400" dirty="0" smtClean="0"/>
              <a:t>… (= </a:t>
            </a:r>
            <a:r>
              <a:rPr lang="nb-NO" sz="2400" dirty="0" err="1" smtClean="0"/>
              <a:t>begin</a:t>
            </a:r>
            <a:r>
              <a:rPr lang="nb-NO" sz="2400" dirty="0" smtClean="0"/>
              <a:t> </a:t>
            </a:r>
            <a:r>
              <a:rPr lang="nb-NO" sz="2400" dirty="0" err="1" smtClean="0"/>
              <a:t>anew</a:t>
            </a:r>
            <a:r>
              <a:rPr lang="nb-NO" sz="2400" dirty="0" smtClean="0"/>
              <a:t>)</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26</a:t>
            </a:fld>
            <a:endParaRPr lang="en-I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Intransitive tokens translated by </a:t>
            </a:r>
            <a:r>
              <a:rPr lang="en-IE" sz="3200" i="1" dirty="0" err="1" smtClean="0"/>
              <a:t>begynne</a:t>
            </a:r>
            <a:r>
              <a:rPr lang="en-IE" sz="3200" dirty="0" smtClean="0"/>
              <a:t>: with no adverbial modification</a:t>
            </a:r>
            <a:endParaRPr lang="en-IE" sz="3200" dirty="0"/>
          </a:p>
        </p:txBody>
      </p:sp>
      <p:sp>
        <p:nvSpPr>
          <p:cNvPr id="3" name="Plassholder for innhold 2"/>
          <p:cNvSpPr>
            <a:spLocks noGrp="1"/>
          </p:cNvSpPr>
          <p:nvPr>
            <p:ph idx="1"/>
          </p:nvPr>
        </p:nvSpPr>
        <p:spPr>
          <a:xfrm>
            <a:off x="457200" y="1600200"/>
            <a:ext cx="8229600" cy="4925144"/>
          </a:xfrm>
        </p:spPr>
        <p:txBody>
          <a:bodyPr/>
          <a:lstStyle/>
          <a:p>
            <a:pPr>
              <a:buNone/>
            </a:pPr>
            <a:r>
              <a:rPr lang="en-IE" sz="2400" dirty="0" smtClean="0"/>
              <a:t>	4 tokens (11%) of </a:t>
            </a:r>
            <a:r>
              <a:rPr lang="en-IE" sz="2400" i="1" dirty="0" smtClean="0">
                <a:solidFill>
                  <a:srgbClr val="FF0000"/>
                </a:solidFill>
              </a:rPr>
              <a:t>start</a:t>
            </a:r>
            <a:r>
              <a:rPr lang="en-IE" sz="2400" dirty="0" smtClean="0"/>
              <a:t> and 28 (41%) of </a:t>
            </a:r>
            <a:r>
              <a:rPr lang="en-IE" sz="2400" i="1" dirty="0" smtClean="0">
                <a:solidFill>
                  <a:srgbClr val="FF0000"/>
                </a:solidFill>
              </a:rPr>
              <a:t>begin</a:t>
            </a:r>
            <a:r>
              <a:rPr lang="en-IE" sz="2400" i="1" dirty="0" smtClean="0"/>
              <a:t> </a:t>
            </a:r>
            <a:r>
              <a:rPr lang="en-IE" sz="2400" dirty="0" smtClean="0"/>
              <a:t>are not modified by an adverbial at all.</a:t>
            </a:r>
          </a:p>
          <a:p>
            <a:pPr>
              <a:buNone/>
            </a:pPr>
            <a:r>
              <a:rPr lang="en-IE" sz="2400" dirty="0" smtClean="0"/>
              <a:t>Some typical uses:</a:t>
            </a:r>
          </a:p>
          <a:p>
            <a:pPr>
              <a:buNone/>
            </a:pPr>
            <a:r>
              <a:rPr lang="en-IE" sz="2400" dirty="0" smtClean="0"/>
              <a:t>(16) </a:t>
            </a:r>
            <a:r>
              <a:rPr lang="en-US" sz="2400" dirty="0" smtClean="0"/>
              <a:t>"</a:t>
            </a:r>
            <a:r>
              <a:rPr lang="en-US" sz="2400" dirty="0" smtClean="0">
                <a:solidFill>
                  <a:srgbClr val="FF0000"/>
                </a:solidFill>
              </a:rPr>
              <a:t>Don't start</a:t>
            </a:r>
            <a:r>
              <a:rPr lang="en-US" sz="2400" dirty="0" smtClean="0"/>
              <a:t>," he murmured. </a:t>
            </a:r>
            <a:r>
              <a:rPr lang="en-US" sz="2400" dirty="0" smtClean="0">
                <a:hlinkClick r:id="rId2"/>
              </a:rPr>
              <a:t>(MW1)</a:t>
            </a:r>
            <a:r>
              <a:rPr lang="en-US" sz="2400" dirty="0" smtClean="0"/>
              <a:t> </a:t>
            </a:r>
            <a:r>
              <a:rPr lang="nb-NO" sz="2400" i="1" dirty="0" smtClean="0"/>
              <a:t>"Ikke begynn med det der igjen” …= </a:t>
            </a:r>
            <a:r>
              <a:rPr lang="nb-NO" sz="2400" dirty="0" err="1" smtClean="0"/>
              <a:t>Don’t</a:t>
            </a:r>
            <a:r>
              <a:rPr lang="nb-NO" sz="2400" dirty="0" smtClean="0"/>
              <a:t> </a:t>
            </a:r>
            <a:r>
              <a:rPr lang="nb-NO" sz="2400" dirty="0" err="1" smtClean="0"/>
              <a:t>begin</a:t>
            </a:r>
            <a:r>
              <a:rPr lang="nb-NO" sz="2400" dirty="0" smtClean="0"/>
              <a:t> </a:t>
            </a:r>
            <a:r>
              <a:rPr lang="nb-NO" sz="2400" dirty="0" err="1" smtClean="0"/>
              <a:t>with</a:t>
            </a:r>
            <a:r>
              <a:rPr lang="nb-NO" sz="2400" dirty="0" smtClean="0"/>
              <a:t> </a:t>
            </a:r>
            <a:r>
              <a:rPr lang="nb-NO" sz="2400" dirty="0" err="1" smtClean="0"/>
              <a:t>that</a:t>
            </a:r>
            <a:r>
              <a:rPr lang="nb-NO" sz="2400" dirty="0" smtClean="0"/>
              <a:t> </a:t>
            </a:r>
            <a:r>
              <a:rPr lang="nb-NO" sz="2400" dirty="0" err="1" smtClean="0"/>
              <a:t>again</a:t>
            </a:r>
            <a:endParaRPr lang="nb-NO" sz="2400" dirty="0" smtClean="0"/>
          </a:p>
          <a:p>
            <a:pPr>
              <a:buNone/>
            </a:pPr>
            <a:endParaRPr lang="nb-NO" sz="2400" dirty="0" smtClean="0"/>
          </a:p>
          <a:p>
            <a:pPr>
              <a:buNone/>
            </a:pPr>
            <a:r>
              <a:rPr lang="nb-NO" sz="2400" dirty="0" smtClean="0"/>
              <a:t>(17) </a:t>
            </a:r>
            <a:r>
              <a:rPr lang="en-US" sz="2400" dirty="0" smtClean="0"/>
              <a:t>"I'm the Billeting Officer for this area," </a:t>
            </a:r>
            <a:r>
              <a:rPr lang="en-US" sz="2400" dirty="0" smtClean="0">
                <a:solidFill>
                  <a:srgbClr val="FF0000"/>
                </a:solidFill>
              </a:rPr>
              <a:t>she began</a:t>
            </a:r>
            <a:r>
              <a:rPr lang="en-US" sz="2400" dirty="0" smtClean="0"/>
              <a:t>. </a:t>
            </a:r>
            <a:r>
              <a:rPr lang="en-US" sz="2400" dirty="0" smtClean="0">
                <a:hlinkClick r:id="rId3"/>
              </a:rPr>
              <a:t>(MM1)</a:t>
            </a:r>
            <a:r>
              <a:rPr lang="en-US" sz="2400" dirty="0" smtClean="0"/>
              <a:t> …</a:t>
            </a:r>
            <a:r>
              <a:rPr lang="nb-NO" sz="2400" i="1" dirty="0" smtClean="0"/>
              <a:t>begynte hun</a:t>
            </a:r>
            <a:r>
              <a:rPr lang="nb-NO" sz="2400" dirty="0" smtClean="0"/>
              <a:t>… = </a:t>
            </a:r>
            <a:r>
              <a:rPr lang="nb-NO" sz="2400" dirty="0" err="1" smtClean="0"/>
              <a:t>she</a:t>
            </a:r>
            <a:r>
              <a:rPr lang="nb-NO" sz="2400" dirty="0" smtClean="0"/>
              <a:t> </a:t>
            </a:r>
            <a:r>
              <a:rPr lang="nb-NO" sz="2400" dirty="0" err="1" smtClean="0"/>
              <a:t>began</a:t>
            </a:r>
            <a:endParaRPr lang="nb-NO" sz="2400" dirty="0" smtClean="0"/>
          </a:p>
          <a:p>
            <a:pPr>
              <a:buNone/>
            </a:pPr>
            <a:endParaRPr lang="nb-NO" sz="2400" dirty="0" smtClean="0"/>
          </a:p>
          <a:p>
            <a:pPr>
              <a:buNone/>
            </a:pPr>
            <a:r>
              <a:rPr lang="nb-NO" sz="2400" dirty="0" smtClean="0"/>
              <a:t>(18) </a:t>
            </a:r>
            <a:r>
              <a:rPr lang="en-US" sz="2400" dirty="0" smtClean="0"/>
              <a:t>Before </a:t>
            </a:r>
            <a:r>
              <a:rPr lang="en-US" sz="2400" dirty="0" smtClean="0">
                <a:solidFill>
                  <a:srgbClr val="FF0000"/>
                </a:solidFill>
              </a:rPr>
              <a:t>the march-past began</a:t>
            </a:r>
            <a:r>
              <a:rPr lang="en-US" sz="2400" dirty="0" smtClean="0"/>
              <a:t>, the crowd looked up at the podium   </a:t>
            </a:r>
            <a:r>
              <a:rPr lang="en-US" sz="2400" dirty="0" smtClean="0">
                <a:hlinkClick r:id="rId4"/>
              </a:rPr>
              <a:t>(MAW1)</a:t>
            </a:r>
            <a:r>
              <a:rPr lang="en-US" sz="2400" dirty="0" smtClean="0"/>
              <a:t>  </a:t>
            </a:r>
            <a:r>
              <a:rPr lang="nb-NO" sz="2400" i="1" dirty="0" smtClean="0"/>
              <a:t>Før paraden begynte </a:t>
            </a:r>
            <a:r>
              <a:rPr lang="nb-NO" sz="2400" b="1" dirty="0" smtClean="0"/>
              <a:t>…= </a:t>
            </a:r>
            <a:r>
              <a:rPr lang="nb-NO" sz="2400" dirty="0" err="1" smtClean="0"/>
              <a:t>before</a:t>
            </a:r>
            <a:r>
              <a:rPr lang="nb-NO" sz="2400" dirty="0" smtClean="0"/>
              <a:t> </a:t>
            </a:r>
            <a:r>
              <a:rPr lang="nb-NO" sz="2400" dirty="0" err="1" smtClean="0"/>
              <a:t>the</a:t>
            </a:r>
            <a:r>
              <a:rPr lang="nb-NO" sz="2400" dirty="0" smtClean="0"/>
              <a:t> parade </a:t>
            </a:r>
            <a:r>
              <a:rPr lang="nb-NO" sz="2400" dirty="0" err="1" smtClean="0"/>
              <a:t>began</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27</a:t>
            </a:fld>
            <a:endParaRPr lang="en-I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Intransitive tokens translated by other ingressives</a:t>
            </a:r>
            <a:endParaRPr lang="en-IE" sz="3200" dirty="0"/>
          </a:p>
        </p:txBody>
      </p:sp>
      <p:sp>
        <p:nvSpPr>
          <p:cNvPr id="3" name="Plassholder for innhold 2"/>
          <p:cNvSpPr>
            <a:spLocks noGrp="1"/>
          </p:cNvSpPr>
          <p:nvPr>
            <p:ph idx="1"/>
          </p:nvPr>
        </p:nvSpPr>
        <p:spPr>
          <a:xfrm>
            <a:off x="457200" y="1700808"/>
            <a:ext cx="8229600" cy="4896544"/>
          </a:xfrm>
        </p:spPr>
        <p:txBody>
          <a:bodyPr/>
          <a:lstStyle/>
          <a:p>
            <a:pPr>
              <a:buNone/>
            </a:pPr>
            <a:r>
              <a:rPr lang="en-IE" sz="2400" dirty="0" smtClean="0"/>
              <a:t>27 tokens of </a:t>
            </a:r>
            <a:r>
              <a:rPr lang="en-IE" sz="2400" i="1" dirty="0" smtClean="0">
                <a:solidFill>
                  <a:srgbClr val="FF0000"/>
                </a:solidFill>
              </a:rPr>
              <a:t>start</a:t>
            </a:r>
            <a:r>
              <a:rPr lang="en-IE" sz="2400" dirty="0" smtClean="0"/>
              <a:t> are translated by in all 12 ingressives.</a:t>
            </a:r>
          </a:p>
          <a:p>
            <a:pPr>
              <a:buNone/>
            </a:pPr>
            <a:r>
              <a:rPr lang="en-IE" sz="2400" dirty="0" smtClean="0"/>
              <a:t>11 tokens of </a:t>
            </a:r>
            <a:r>
              <a:rPr lang="en-IE" sz="2400" i="1" dirty="0" smtClean="0">
                <a:solidFill>
                  <a:srgbClr val="FF0000"/>
                </a:solidFill>
              </a:rPr>
              <a:t>begin</a:t>
            </a:r>
            <a:r>
              <a:rPr lang="en-IE" sz="2400" dirty="0" smtClean="0"/>
              <a:t> are translated by in all 8 ingressives.</a:t>
            </a:r>
          </a:p>
          <a:p>
            <a:pPr>
              <a:buNone/>
            </a:pPr>
            <a:r>
              <a:rPr lang="en-IE" sz="2400" dirty="0" smtClean="0"/>
              <a:t>There are three forms in common, </a:t>
            </a:r>
            <a:r>
              <a:rPr lang="en-IE" sz="2400" i="1" dirty="0" err="1" smtClean="0"/>
              <a:t>ta</a:t>
            </a:r>
            <a:r>
              <a:rPr lang="en-IE" sz="2400" i="1" dirty="0" smtClean="0"/>
              <a:t> </a:t>
            </a:r>
            <a:r>
              <a:rPr lang="en-IE" sz="2400" i="1" dirty="0" err="1" smtClean="0"/>
              <a:t>til</a:t>
            </a:r>
            <a:r>
              <a:rPr lang="en-IE" sz="2400" dirty="0" smtClean="0"/>
              <a:t> (lit. take to), used by the same translator in (19) and (20), </a:t>
            </a:r>
            <a:r>
              <a:rPr lang="en-IE" sz="2400" i="1" dirty="0" err="1" smtClean="0"/>
              <a:t>komme</a:t>
            </a:r>
            <a:r>
              <a:rPr lang="en-IE" sz="2400" i="1" dirty="0" smtClean="0"/>
              <a:t> </a:t>
            </a:r>
            <a:r>
              <a:rPr lang="en-IE" sz="2400" i="1" dirty="0" err="1" smtClean="0"/>
              <a:t>i</a:t>
            </a:r>
            <a:r>
              <a:rPr lang="en-IE" sz="2400" i="1" dirty="0" smtClean="0"/>
              <a:t> gang</a:t>
            </a:r>
            <a:r>
              <a:rPr lang="en-IE" sz="2400" dirty="0" smtClean="0"/>
              <a:t> (= get going) and </a:t>
            </a:r>
            <a:r>
              <a:rPr lang="en-IE" sz="2400" i="1" dirty="0" err="1" smtClean="0"/>
              <a:t>sette</a:t>
            </a:r>
            <a:r>
              <a:rPr lang="en-IE" sz="2400" i="1" dirty="0" smtClean="0"/>
              <a:t> </a:t>
            </a:r>
            <a:r>
              <a:rPr lang="en-IE" sz="2400" i="1" dirty="0" err="1" smtClean="0"/>
              <a:t>i</a:t>
            </a:r>
            <a:r>
              <a:rPr lang="en-IE" sz="2400" i="1" dirty="0" smtClean="0"/>
              <a:t> </a:t>
            </a:r>
            <a:r>
              <a:rPr lang="en-IE" sz="2400" dirty="0" smtClean="0"/>
              <a:t>(= set  in).</a:t>
            </a:r>
          </a:p>
          <a:p>
            <a:pPr>
              <a:buNone/>
            </a:pPr>
            <a:endParaRPr lang="en-IE" sz="2400" dirty="0" smtClean="0"/>
          </a:p>
          <a:p>
            <a:pPr>
              <a:buNone/>
            </a:pPr>
            <a:r>
              <a:rPr lang="en-IE" sz="2400" dirty="0" smtClean="0"/>
              <a:t>(19)</a:t>
            </a:r>
            <a:r>
              <a:rPr lang="en-US" sz="2400" dirty="0" smtClean="0"/>
              <a:t> The full exercise of their powers </a:t>
            </a:r>
            <a:r>
              <a:rPr lang="en-US" sz="2400" dirty="0" smtClean="0">
                <a:solidFill>
                  <a:srgbClr val="FF0000"/>
                </a:solidFill>
              </a:rPr>
              <a:t>shall start </a:t>
            </a:r>
            <a:r>
              <a:rPr lang="en-US" sz="2400" dirty="0" smtClean="0"/>
              <a:t>from the first day of the third stage.  </a:t>
            </a:r>
            <a:r>
              <a:rPr lang="en-US" sz="2400" dirty="0" smtClean="0">
                <a:hlinkClick r:id="rId2"/>
              </a:rPr>
              <a:t>(MAAS1)</a:t>
            </a:r>
            <a:endParaRPr lang="en-US" sz="2400" dirty="0" smtClean="0"/>
          </a:p>
          <a:p>
            <a:pPr>
              <a:buNone/>
            </a:pPr>
            <a:endParaRPr lang="en-US" sz="2400" dirty="0" smtClean="0"/>
          </a:p>
          <a:p>
            <a:pPr>
              <a:buNone/>
            </a:pPr>
            <a:r>
              <a:rPr lang="en-US" sz="2400" dirty="0" smtClean="0"/>
              <a:t>(20) 1. The second stage for achieving economic and monetary union </a:t>
            </a:r>
            <a:r>
              <a:rPr lang="en-US" sz="2400" dirty="0" smtClean="0">
                <a:solidFill>
                  <a:srgbClr val="FF0000"/>
                </a:solidFill>
              </a:rPr>
              <a:t>shall begin </a:t>
            </a:r>
            <a:r>
              <a:rPr lang="en-US" sz="2400" dirty="0" smtClean="0"/>
              <a:t>on 1 January 1994. </a:t>
            </a:r>
            <a:r>
              <a:rPr lang="en-US" sz="2400" dirty="0" smtClean="0">
                <a:hlinkClick r:id="rId2"/>
              </a:rPr>
              <a:t>(MAAS1)</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28</a:t>
            </a:fld>
            <a:endParaRPr lang="en-I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Ingressives exclusive to </a:t>
            </a:r>
            <a:r>
              <a:rPr lang="en-IE" sz="3200" i="1" dirty="0" smtClean="0"/>
              <a:t>start</a:t>
            </a:r>
            <a:endParaRPr lang="en-IE" sz="3200" i="1" dirty="0"/>
          </a:p>
        </p:txBody>
      </p:sp>
      <p:sp>
        <p:nvSpPr>
          <p:cNvPr id="3" name="Plassholder for innhold 2"/>
          <p:cNvSpPr>
            <a:spLocks noGrp="1"/>
          </p:cNvSpPr>
          <p:nvPr>
            <p:ph idx="1"/>
          </p:nvPr>
        </p:nvSpPr>
        <p:spPr>
          <a:xfrm>
            <a:off x="457200" y="1600200"/>
            <a:ext cx="8229600" cy="4781128"/>
          </a:xfrm>
        </p:spPr>
        <p:txBody>
          <a:bodyPr/>
          <a:lstStyle/>
          <a:p>
            <a:pPr>
              <a:buNone/>
            </a:pPr>
            <a:r>
              <a:rPr lang="en-IE" sz="2400" dirty="0" smtClean="0"/>
              <a:t>	7 tokens of start are translated by its Norwegian cognate </a:t>
            </a:r>
            <a:r>
              <a:rPr lang="en-IE" sz="2400" i="1" dirty="0" err="1" smtClean="0"/>
              <a:t>starte</a:t>
            </a:r>
            <a:r>
              <a:rPr lang="en-IE" sz="2400" dirty="0" smtClean="0"/>
              <a:t> and 4 by </a:t>
            </a:r>
            <a:r>
              <a:rPr lang="en-IE" sz="2400" i="1" dirty="0" err="1" smtClean="0"/>
              <a:t>oppstå</a:t>
            </a:r>
            <a:r>
              <a:rPr lang="en-IE" sz="2400" i="1" dirty="0" smtClean="0"/>
              <a:t> </a:t>
            </a:r>
            <a:r>
              <a:rPr lang="en-IE" sz="2400" dirty="0" smtClean="0"/>
              <a:t>(=emerge, lit. stand up)</a:t>
            </a:r>
          </a:p>
          <a:p>
            <a:pPr>
              <a:buNone/>
            </a:pPr>
            <a:endParaRPr lang="en-IE" sz="2400" dirty="0" smtClean="0"/>
          </a:p>
          <a:p>
            <a:pPr>
              <a:buNone/>
            </a:pPr>
            <a:r>
              <a:rPr lang="en-IE" sz="2400" dirty="0" smtClean="0"/>
              <a:t>(21) </a:t>
            </a:r>
            <a:r>
              <a:rPr lang="en-US" sz="2400" dirty="0" smtClean="0">
                <a:solidFill>
                  <a:srgbClr val="FF0000"/>
                </a:solidFill>
              </a:rPr>
              <a:t>We start </a:t>
            </a:r>
            <a:r>
              <a:rPr lang="en-US" sz="2400" dirty="0" smtClean="0"/>
              <a:t>from the Embankment. </a:t>
            </a:r>
            <a:r>
              <a:rPr lang="en-US" sz="2400" dirty="0" smtClean="0">
                <a:hlinkClick r:id="rId2"/>
              </a:rPr>
              <a:t>(PDJ3)</a:t>
            </a:r>
            <a:r>
              <a:rPr lang="en-US" sz="2400" dirty="0" smtClean="0"/>
              <a:t>  </a:t>
            </a:r>
            <a:r>
              <a:rPr lang="en-US" sz="2400" i="1" dirty="0" smtClean="0"/>
              <a:t>Vi starter </a:t>
            </a:r>
            <a:r>
              <a:rPr lang="en-US" sz="2400" dirty="0" smtClean="0"/>
              <a:t>...</a:t>
            </a:r>
          </a:p>
          <a:p>
            <a:pPr>
              <a:buNone/>
            </a:pPr>
            <a:endParaRPr lang="en-US" sz="2400" dirty="0" smtClean="0"/>
          </a:p>
          <a:p>
            <a:pPr>
              <a:buNone/>
            </a:pPr>
            <a:r>
              <a:rPr lang="en-US" sz="2400" dirty="0" smtClean="0"/>
              <a:t>(22) </a:t>
            </a:r>
            <a:r>
              <a:rPr lang="en-US" sz="2400" dirty="0" smtClean="0">
                <a:solidFill>
                  <a:srgbClr val="FF0000"/>
                </a:solidFill>
              </a:rPr>
              <a:t>Your mother's problems didn't start </a:t>
            </a:r>
            <a:r>
              <a:rPr lang="en-US" sz="2400" dirty="0" smtClean="0"/>
              <a:t>yesterday.“</a:t>
            </a:r>
            <a:r>
              <a:rPr lang="en-US" sz="2400" dirty="0" smtClean="0">
                <a:hlinkClick r:id="rId3"/>
              </a:rPr>
              <a:t>(SG1)</a:t>
            </a:r>
            <a:r>
              <a:rPr lang="en-US" sz="2400" dirty="0" smtClean="0"/>
              <a:t> …</a:t>
            </a:r>
            <a:r>
              <a:rPr lang="nb-NO" sz="2400" i="1" dirty="0" smtClean="0"/>
              <a:t>oppstod ikke i går</a:t>
            </a:r>
            <a:r>
              <a:rPr lang="nb-NO" sz="2400" dirty="0" smtClean="0"/>
              <a:t>.”  = lit. </a:t>
            </a:r>
            <a:r>
              <a:rPr lang="nb-NO" sz="2400" dirty="0" err="1" smtClean="0"/>
              <a:t>didn’t</a:t>
            </a:r>
            <a:r>
              <a:rPr lang="nb-NO" sz="2400" dirty="0" smtClean="0"/>
              <a:t> stand up</a:t>
            </a:r>
            <a:endParaRPr lang="en-US" sz="2400" dirty="0" smtClean="0"/>
          </a:p>
          <a:p>
            <a:pPr>
              <a:buNone/>
            </a:pPr>
            <a:endParaRPr lang="en-IE" sz="2400" dirty="0" smtClean="0"/>
          </a:p>
          <a:p>
            <a:pPr>
              <a:buNone/>
            </a:pPr>
            <a:r>
              <a:rPr lang="en-IE" sz="2400" dirty="0" smtClean="0"/>
              <a:t>	Two other translation equivalents used more than once are </a:t>
            </a:r>
            <a:r>
              <a:rPr lang="en-IE" sz="2400" i="1" dirty="0" err="1" smtClean="0"/>
              <a:t>skulle</a:t>
            </a:r>
            <a:r>
              <a:rPr lang="en-IE" sz="2400" i="1" dirty="0" smtClean="0"/>
              <a:t> </a:t>
            </a:r>
            <a:r>
              <a:rPr lang="en-IE" sz="2400" i="1" dirty="0" err="1" smtClean="0"/>
              <a:t>til</a:t>
            </a:r>
            <a:r>
              <a:rPr lang="en-IE" sz="2400" i="1" dirty="0" smtClean="0"/>
              <a:t> </a:t>
            </a:r>
            <a:r>
              <a:rPr lang="en-IE" sz="2400" dirty="0" smtClean="0"/>
              <a:t>(= be about to) and </a:t>
            </a:r>
            <a:r>
              <a:rPr lang="en-IE" sz="2400" i="1" dirty="0" err="1" smtClean="0"/>
              <a:t>ta</a:t>
            </a:r>
            <a:r>
              <a:rPr lang="en-IE" sz="2400" i="1" dirty="0" smtClean="0"/>
              <a:t> </a:t>
            </a:r>
            <a:r>
              <a:rPr lang="en-IE" sz="2400" i="1" dirty="0" err="1" smtClean="0"/>
              <a:t>fatt</a:t>
            </a:r>
            <a:r>
              <a:rPr lang="en-IE" sz="2400" i="1" dirty="0" smtClean="0"/>
              <a:t> </a:t>
            </a:r>
            <a:r>
              <a:rPr lang="en-IE" sz="2400" i="1" dirty="0" err="1" smtClean="0"/>
              <a:t>på</a:t>
            </a:r>
            <a:r>
              <a:rPr lang="en-IE" sz="2400" dirty="0" smtClean="0"/>
              <a:t> (= get going on, lit. take hold of).</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29</a:t>
            </a:fld>
            <a:endParaRPr lang="en-I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smtClean="0"/>
              <a:t>1. </a:t>
            </a:r>
            <a:r>
              <a:rPr lang="nb-NO" sz="3200" dirty="0" err="1" smtClean="0"/>
              <a:t>Begin/start</a:t>
            </a:r>
            <a:r>
              <a:rPr lang="nb-NO" sz="3200" dirty="0" smtClean="0"/>
              <a:t>: </a:t>
            </a:r>
            <a:r>
              <a:rPr lang="nb-NO" sz="3200" dirty="0" err="1" smtClean="0"/>
              <a:t>previous</a:t>
            </a:r>
            <a:r>
              <a:rPr lang="nb-NO" sz="3200" dirty="0" smtClean="0"/>
              <a:t> studies</a:t>
            </a:r>
            <a:endParaRPr lang="en-IE" sz="3200" dirty="0"/>
          </a:p>
        </p:txBody>
      </p:sp>
      <p:sp>
        <p:nvSpPr>
          <p:cNvPr id="3" name="Plassholder for innhold 2"/>
          <p:cNvSpPr>
            <a:spLocks noGrp="1"/>
          </p:cNvSpPr>
          <p:nvPr>
            <p:ph idx="1"/>
          </p:nvPr>
        </p:nvSpPr>
        <p:spPr>
          <a:xfrm>
            <a:off x="457200" y="1556792"/>
            <a:ext cx="8229600" cy="4752528"/>
          </a:xfrm>
        </p:spPr>
        <p:txBody>
          <a:bodyPr/>
          <a:lstStyle/>
          <a:p>
            <a:pPr>
              <a:buNone/>
            </a:pPr>
            <a:r>
              <a:rPr lang="en-IE" sz="2400" dirty="0" smtClean="0"/>
              <a:t>	Previous studies, among them Freed (1979), Dixon (1991, 2005), </a:t>
            </a:r>
            <a:r>
              <a:rPr lang="en-IE" sz="2400" dirty="0" err="1" smtClean="0"/>
              <a:t>Duffley</a:t>
            </a:r>
            <a:r>
              <a:rPr lang="en-IE" sz="2400" dirty="0" smtClean="0"/>
              <a:t> (1999), Mair (2002) and Egan (2008), all agree that </a:t>
            </a:r>
            <a:r>
              <a:rPr lang="en-IE" sz="2400" dirty="0" smtClean="0">
                <a:solidFill>
                  <a:srgbClr val="FF0000"/>
                </a:solidFill>
              </a:rPr>
              <a:t>begin</a:t>
            </a:r>
            <a:r>
              <a:rPr lang="en-IE" sz="2400" dirty="0" smtClean="0"/>
              <a:t> and </a:t>
            </a:r>
            <a:r>
              <a:rPr lang="en-IE" sz="2400" dirty="0" smtClean="0">
                <a:solidFill>
                  <a:srgbClr val="FF0000"/>
                </a:solidFill>
              </a:rPr>
              <a:t>start</a:t>
            </a:r>
            <a:r>
              <a:rPr lang="en-IE" sz="2400" dirty="0" smtClean="0"/>
              <a:t> are not completely synonymous. They also agree that it is difficult to tease out the difference between them.</a:t>
            </a:r>
          </a:p>
          <a:p>
            <a:pPr>
              <a:buNone/>
            </a:pPr>
            <a:endParaRPr lang="en-IE" sz="2400" dirty="0" smtClean="0"/>
          </a:p>
          <a:p>
            <a:pPr>
              <a:buNone/>
            </a:pPr>
            <a:r>
              <a:rPr lang="en-US" sz="2400" dirty="0" smtClean="0"/>
              <a:t>	“In many sentences </a:t>
            </a:r>
            <a:r>
              <a:rPr lang="en-US" sz="2400" i="1" dirty="0" smtClean="0">
                <a:solidFill>
                  <a:srgbClr val="FF0000"/>
                </a:solidFill>
              </a:rPr>
              <a:t>start</a:t>
            </a:r>
            <a:r>
              <a:rPr lang="en-US" sz="2400" dirty="0" smtClean="0"/>
              <a:t> and </a:t>
            </a:r>
            <a:r>
              <a:rPr lang="en-US" sz="2400" i="1" dirty="0" smtClean="0">
                <a:solidFill>
                  <a:srgbClr val="FF0000"/>
                </a:solidFill>
              </a:rPr>
              <a:t>begin</a:t>
            </a:r>
            <a:r>
              <a:rPr lang="en-US" sz="2400" dirty="0" smtClean="0"/>
              <a:t> may be substituted one for the other with little or no change in meaning […]. But there do appear to be some semantic preferences for each verb, which motivates their use to a considerable extent.”   (Dixon 1991: 176 &amp; 2005: 181)</a:t>
            </a:r>
          </a:p>
          <a:p>
            <a:pPr>
              <a:buNone/>
            </a:pP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a:t>
            </a:fld>
            <a:endParaRPr lang="en-I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Ingressives exclusive to </a:t>
            </a:r>
            <a:r>
              <a:rPr lang="en-IE" sz="3200" i="1" dirty="0" smtClean="0"/>
              <a:t>begin</a:t>
            </a:r>
            <a:endParaRPr lang="en-IE" sz="3200" dirty="0"/>
          </a:p>
        </p:txBody>
      </p:sp>
      <p:sp>
        <p:nvSpPr>
          <p:cNvPr id="3" name="Plassholder for innhold 2"/>
          <p:cNvSpPr>
            <a:spLocks noGrp="1"/>
          </p:cNvSpPr>
          <p:nvPr>
            <p:ph idx="1"/>
          </p:nvPr>
        </p:nvSpPr>
        <p:spPr>
          <a:xfrm>
            <a:off x="457200" y="1988840"/>
            <a:ext cx="8229600" cy="4320480"/>
          </a:xfrm>
        </p:spPr>
        <p:txBody>
          <a:bodyPr/>
          <a:lstStyle/>
          <a:p>
            <a:pPr>
              <a:buNone/>
            </a:pPr>
            <a:r>
              <a:rPr lang="en-IE" sz="2400" dirty="0" smtClean="0"/>
              <a:t> 	Of 5 ingressives exclusive to </a:t>
            </a:r>
            <a:r>
              <a:rPr lang="en-IE" sz="2400" i="1" dirty="0" smtClean="0">
                <a:solidFill>
                  <a:srgbClr val="FF0000"/>
                </a:solidFill>
              </a:rPr>
              <a:t>begin</a:t>
            </a:r>
            <a:r>
              <a:rPr lang="en-IE" sz="2400" dirty="0" smtClean="0"/>
              <a:t>, 2 occur more than once, </a:t>
            </a:r>
            <a:r>
              <a:rPr lang="en-IE" sz="2400" i="1" dirty="0" err="1" smtClean="0"/>
              <a:t>åpne</a:t>
            </a:r>
            <a:r>
              <a:rPr lang="en-IE" sz="2400" dirty="0" smtClean="0"/>
              <a:t> (= open) and </a:t>
            </a:r>
            <a:r>
              <a:rPr lang="en-IE" sz="2400" i="1" dirty="0" err="1" smtClean="0"/>
              <a:t>innlede</a:t>
            </a:r>
            <a:r>
              <a:rPr lang="en-IE" sz="2400" dirty="0" smtClean="0"/>
              <a:t>, which also means open   (lit. lead in).</a:t>
            </a:r>
          </a:p>
          <a:p>
            <a:pPr>
              <a:buNone/>
            </a:pPr>
            <a:endParaRPr lang="en-IE" sz="2400" dirty="0" smtClean="0"/>
          </a:p>
          <a:p>
            <a:pPr>
              <a:buNone/>
            </a:pPr>
            <a:r>
              <a:rPr lang="en-IE" sz="2400" dirty="0" smtClean="0"/>
              <a:t>(23)  </a:t>
            </a:r>
            <a:r>
              <a:rPr lang="en-IE" sz="2400" dirty="0" smtClean="0">
                <a:solidFill>
                  <a:srgbClr val="FF0000"/>
                </a:solidFill>
              </a:rPr>
              <a:t>T</a:t>
            </a:r>
            <a:r>
              <a:rPr lang="en-US" sz="2400" dirty="0" smtClean="0">
                <a:solidFill>
                  <a:srgbClr val="FF0000"/>
                </a:solidFill>
              </a:rPr>
              <a:t>he Senator's letter began </a:t>
            </a:r>
            <a:r>
              <a:rPr lang="en-US" sz="2400" dirty="0" smtClean="0"/>
              <a:t>"Dear Donald“. </a:t>
            </a:r>
            <a:r>
              <a:rPr lang="en-US" sz="2400" dirty="0" smtClean="0">
                <a:hlinkClick r:id="rId2"/>
              </a:rPr>
              <a:t>(RDA1)</a:t>
            </a:r>
            <a:r>
              <a:rPr lang="en-US" sz="2400" dirty="0" smtClean="0"/>
              <a:t> …</a:t>
            </a:r>
            <a:r>
              <a:rPr lang="nb-NO" sz="2400" i="1" dirty="0" smtClean="0"/>
              <a:t>åpnet med "Kjære Donald</a:t>
            </a:r>
            <a:r>
              <a:rPr lang="nb-NO" sz="2400" dirty="0" smtClean="0"/>
              <a:t>",…= </a:t>
            </a:r>
            <a:r>
              <a:rPr lang="nb-NO" sz="2400" dirty="0" err="1" smtClean="0"/>
              <a:t>opened</a:t>
            </a:r>
            <a:r>
              <a:rPr lang="nb-NO" sz="2400" dirty="0" smtClean="0"/>
              <a:t> </a:t>
            </a:r>
            <a:r>
              <a:rPr lang="nb-NO" sz="2400" dirty="0" err="1" smtClean="0"/>
              <a:t>with</a:t>
            </a:r>
            <a:endParaRPr lang="nb-NO" sz="2400" dirty="0" smtClean="0"/>
          </a:p>
          <a:p>
            <a:pPr>
              <a:buNone/>
            </a:pPr>
            <a:endParaRPr lang="nb-NO" sz="2400" dirty="0" smtClean="0"/>
          </a:p>
          <a:p>
            <a:pPr>
              <a:buNone/>
            </a:pPr>
            <a:r>
              <a:rPr lang="nb-NO" sz="2400" dirty="0" smtClean="0"/>
              <a:t>(24)  </a:t>
            </a:r>
            <a:r>
              <a:rPr lang="en-US" sz="2400" dirty="0" smtClean="0">
                <a:solidFill>
                  <a:srgbClr val="FF0000"/>
                </a:solidFill>
              </a:rPr>
              <a:t>The year began </a:t>
            </a:r>
            <a:r>
              <a:rPr lang="en-US" sz="2400" dirty="0" smtClean="0"/>
              <a:t>with lunch. </a:t>
            </a:r>
            <a:r>
              <a:rPr lang="en-US" sz="2400" dirty="0" smtClean="0">
                <a:hlinkClick r:id="rId3"/>
              </a:rPr>
              <a:t>(PM1)</a:t>
            </a:r>
            <a:r>
              <a:rPr lang="en-US" sz="2400" dirty="0" smtClean="0"/>
              <a:t> … </a:t>
            </a:r>
            <a:r>
              <a:rPr lang="nb-NO" sz="2400" i="1" dirty="0" smtClean="0"/>
              <a:t>ble innledet med … = </a:t>
            </a:r>
            <a:r>
              <a:rPr lang="nb-NO" sz="2400" dirty="0" err="1" smtClean="0"/>
              <a:t>was</a:t>
            </a:r>
            <a:r>
              <a:rPr lang="nb-NO" sz="2400" dirty="0" smtClean="0"/>
              <a:t> </a:t>
            </a:r>
            <a:r>
              <a:rPr lang="nb-NO" sz="2400" dirty="0" err="1" smtClean="0"/>
              <a:t>opened</a:t>
            </a:r>
            <a:r>
              <a:rPr lang="nb-NO" sz="2400" dirty="0" smtClean="0"/>
              <a:t> </a:t>
            </a:r>
            <a:r>
              <a:rPr lang="nb-NO" sz="2400" dirty="0" err="1" smtClean="0"/>
              <a:t>with</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30</a:t>
            </a:fld>
            <a:endParaRPr lang="en-I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6. Summary and conclusions</a:t>
            </a:r>
            <a:endParaRPr lang="en-IE" sz="3200" dirty="0"/>
          </a:p>
        </p:txBody>
      </p:sp>
      <p:sp>
        <p:nvSpPr>
          <p:cNvPr id="3" name="Plassholder for innhold 2"/>
          <p:cNvSpPr>
            <a:spLocks noGrp="1"/>
          </p:cNvSpPr>
          <p:nvPr>
            <p:ph idx="1"/>
          </p:nvPr>
        </p:nvSpPr>
        <p:spPr>
          <a:xfrm>
            <a:off x="457200" y="1268760"/>
            <a:ext cx="8229600" cy="5400600"/>
          </a:xfrm>
        </p:spPr>
        <p:txBody>
          <a:bodyPr/>
          <a:lstStyle/>
          <a:p>
            <a:pPr>
              <a:buNone/>
            </a:pPr>
            <a:r>
              <a:rPr lang="en-IE" dirty="0" smtClean="0"/>
              <a:t>	</a:t>
            </a:r>
            <a:r>
              <a:rPr lang="en-IE" sz="2400" dirty="0" smtClean="0"/>
              <a:t>If we look at the various constructions containing </a:t>
            </a:r>
            <a:r>
              <a:rPr lang="en-IE" sz="2400" i="1" dirty="0" smtClean="0">
                <a:solidFill>
                  <a:srgbClr val="FF0000"/>
                </a:solidFill>
              </a:rPr>
              <a:t>begin</a:t>
            </a:r>
            <a:r>
              <a:rPr lang="en-IE" sz="2400" dirty="0" smtClean="0"/>
              <a:t> and </a:t>
            </a:r>
            <a:r>
              <a:rPr lang="en-IE" sz="2400" i="1" dirty="0" smtClean="0">
                <a:solidFill>
                  <a:srgbClr val="FF0000"/>
                </a:solidFill>
              </a:rPr>
              <a:t>start</a:t>
            </a:r>
            <a:r>
              <a:rPr lang="en-IE" sz="2400" dirty="0" smtClean="0"/>
              <a:t> through the prism of Norwegian translations, we are unable to predict originals in the case of </a:t>
            </a:r>
            <a:r>
              <a:rPr lang="en-IE" sz="2400" i="1" dirty="0" smtClean="0">
                <a:solidFill>
                  <a:srgbClr val="FF0000"/>
                </a:solidFill>
              </a:rPr>
              <a:t>begin to</a:t>
            </a:r>
            <a:r>
              <a:rPr lang="en-IE" sz="2400" dirty="0" smtClean="0">
                <a:solidFill>
                  <a:srgbClr val="FF0000"/>
                </a:solidFill>
              </a:rPr>
              <a:t> </a:t>
            </a:r>
            <a:r>
              <a:rPr lang="en-IE" sz="2400" dirty="0" smtClean="0"/>
              <a:t>and </a:t>
            </a:r>
            <a:r>
              <a:rPr lang="en-IE" sz="2400" i="1" dirty="0" smtClean="0">
                <a:solidFill>
                  <a:srgbClr val="FF0000"/>
                </a:solidFill>
              </a:rPr>
              <a:t>start to</a:t>
            </a:r>
            <a:r>
              <a:rPr lang="en-IE" sz="2400" dirty="0" smtClean="0"/>
              <a:t>, </a:t>
            </a:r>
            <a:r>
              <a:rPr lang="en-IE" sz="2400" i="1" dirty="0" smtClean="0">
                <a:solidFill>
                  <a:srgbClr val="FF0000"/>
                </a:solidFill>
              </a:rPr>
              <a:t>begin -</a:t>
            </a:r>
            <a:r>
              <a:rPr lang="en-IE" sz="2400" i="1" dirty="0" err="1" smtClean="0">
                <a:solidFill>
                  <a:srgbClr val="FF0000"/>
                </a:solidFill>
              </a:rPr>
              <a:t>ing</a:t>
            </a:r>
            <a:r>
              <a:rPr lang="en-IE" sz="2400" dirty="0" smtClean="0">
                <a:solidFill>
                  <a:srgbClr val="FF0000"/>
                </a:solidFill>
              </a:rPr>
              <a:t> </a:t>
            </a:r>
            <a:r>
              <a:rPr lang="en-IE" sz="2400" dirty="0" smtClean="0"/>
              <a:t>and </a:t>
            </a:r>
            <a:r>
              <a:rPr lang="en-IE" sz="2400" i="1" dirty="0" smtClean="0">
                <a:solidFill>
                  <a:srgbClr val="FF0000"/>
                </a:solidFill>
              </a:rPr>
              <a:t>start –</a:t>
            </a:r>
            <a:r>
              <a:rPr lang="en-IE" sz="2400" i="1" dirty="0" err="1" smtClean="0">
                <a:solidFill>
                  <a:srgbClr val="FF0000"/>
                </a:solidFill>
              </a:rPr>
              <a:t>ing</a:t>
            </a:r>
            <a:r>
              <a:rPr lang="en-IE" sz="2400" dirty="0" smtClean="0"/>
              <a:t>. These two pairs would appear to be, to all intents and purposes, synonymous. This degree of synonymy is presumably also a prerequisite for the current expansion of </a:t>
            </a:r>
            <a:r>
              <a:rPr lang="en-IE" sz="2400" i="1" dirty="0" smtClean="0">
                <a:solidFill>
                  <a:srgbClr val="FF0000"/>
                </a:solidFill>
              </a:rPr>
              <a:t>start</a:t>
            </a:r>
            <a:r>
              <a:rPr lang="en-IE" sz="2400" dirty="0" smtClean="0"/>
              <a:t> at the expense of </a:t>
            </a:r>
            <a:r>
              <a:rPr lang="en-IE" sz="2400" i="1" dirty="0" smtClean="0">
                <a:solidFill>
                  <a:srgbClr val="FF0000"/>
                </a:solidFill>
              </a:rPr>
              <a:t>begin</a:t>
            </a:r>
            <a:r>
              <a:rPr lang="en-IE" sz="2400" i="1" dirty="0" smtClean="0"/>
              <a:t>, </a:t>
            </a:r>
            <a:r>
              <a:rPr lang="en-IE" sz="2400" dirty="0" smtClean="0"/>
              <a:t> a development noted by Mair (2002) and </a:t>
            </a:r>
            <a:r>
              <a:rPr lang="en-IE" sz="2400" dirty="0" err="1" smtClean="0"/>
              <a:t>Skandera</a:t>
            </a:r>
            <a:r>
              <a:rPr lang="en-IE" sz="2400" dirty="0" smtClean="0"/>
              <a:t> (2003).</a:t>
            </a:r>
          </a:p>
          <a:p>
            <a:pPr>
              <a:buNone/>
            </a:pPr>
            <a:endParaRPr lang="en-IE" sz="2400" dirty="0" smtClean="0"/>
          </a:p>
          <a:p>
            <a:pPr>
              <a:buNone/>
            </a:pPr>
            <a:r>
              <a:rPr lang="en-IE" sz="2400" dirty="0" smtClean="0"/>
              <a:t>	In the case of the constructions with nominal objects and the intransitive constructions,  differences in favoured translation options presumably reflect semantic differences in the English originals. </a:t>
            </a:r>
            <a:endParaRPr lang="en-IE"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31</a:t>
            </a:fld>
            <a:endParaRPr lang="en-I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414883"/>
          </a:xfrm>
        </p:spPr>
        <p:txBody>
          <a:bodyPr/>
          <a:lstStyle/>
          <a:p>
            <a:endParaRPr lang="en-IE" dirty="0"/>
          </a:p>
        </p:txBody>
      </p:sp>
      <p:sp>
        <p:nvSpPr>
          <p:cNvPr id="3" name="Plassholder for innhold 2"/>
          <p:cNvSpPr>
            <a:spLocks noGrp="1"/>
          </p:cNvSpPr>
          <p:nvPr>
            <p:ph idx="1"/>
          </p:nvPr>
        </p:nvSpPr>
        <p:spPr>
          <a:xfrm>
            <a:off x="457200" y="908720"/>
            <a:ext cx="8229600" cy="5544616"/>
          </a:xfrm>
        </p:spPr>
        <p:txBody>
          <a:bodyPr/>
          <a:lstStyle/>
          <a:p>
            <a:pPr>
              <a:buNone/>
            </a:pPr>
            <a:r>
              <a:rPr lang="en-IE" sz="2400" dirty="0" smtClean="0"/>
              <a:t>	In particular, only tokens of </a:t>
            </a:r>
            <a:r>
              <a:rPr lang="en-IE" sz="2400" dirty="0" smtClean="0">
                <a:solidFill>
                  <a:srgbClr val="FF0000"/>
                </a:solidFill>
              </a:rPr>
              <a:t>begin</a:t>
            </a:r>
            <a:r>
              <a:rPr lang="en-IE" sz="2400" i="1" dirty="0" smtClean="0">
                <a:solidFill>
                  <a:srgbClr val="FF0000"/>
                </a:solidFill>
              </a:rPr>
              <a:t> </a:t>
            </a:r>
            <a:r>
              <a:rPr lang="en-IE" sz="2400" dirty="0" smtClean="0"/>
              <a:t>are translated by Norwegian equivalents of ‘open’, implying the </a:t>
            </a:r>
            <a:r>
              <a:rPr lang="en-IE" sz="2400" dirty="0" err="1" smtClean="0"/>
              <a:t>preexistence</a:t>
            </a:r>
            <a:r>
              <a:rPr lang="en-IE" sz="2400" dirty="0" smtClean="0"/>
              <a:t> of a participant (trajector or landmark) or </a:t>
            </a:r>
            <a:r>
              <a:rPr lang="en-IE" sz="2400" dirty="0" smtClean="0"/>
              <a:t>process, </a:t>
            </a:r>
            <a:r>
              <a:rPr lang="en-IE" sz="2400" dirty="0" smtClean="0"/>
              <a:t>while only tokens of </a:t>
            </a:r>
            <a:r>
              <a:rPr lang="en-IE" sz="2400" dirty="0" smtClean="0">
                <a:solidFill>
                  <a:srgbClr val="CC0000"/>
                </a:solidFill>
              </a:rPr>
              <a:t>start </a:t>
            </a:r>
            <a:r>
              <a:rPr lang="en-IE" sz="2400" dirty="0" smtClean="0"/>
              <a:t>are translated by </a:t>
            </a:r>
            <a:r>
              <a:rPr lang="en-IE" sz="2400" i="1" dirty="0" err="1" smtClean="0"/>
              <a:t>oppstå</a:t>
            </a:r>
            <a:r>
              <a:rPr lang="en-IE" sz="2400" dirty="0" smtClean="0"/>
              <a:t> (= stand up), implying the creation of a new participant or process . </a:t>
            </a:r>
          </a:p>
          <a:p>
            <a:pPr>
              <a:buNone/>
            </a:pPr>
            <a:endParaRPr lang="en-IE" sz="2400" dirty="0" smtClean="0"/>
          </a:p>
          <a:p>
            <a:pPr>
              <a:buNone/>
            </a:pPr>
            <a:r>
              <a:rPr lang="en-IE" sz="2400" dirty="0" smtClean="0"/>
              <a:t>	Would the use of a translation corpus prove a useful addition to the methodological toolkit of the linguist studying synonymy?</a:t>
            </a:r>
          </a:p>
          <a:p>
            <a:pPr>
              <a:buNone/>
            </a:pPr>
            <a:endParaRPr lang="en-IE" sz="2400" dirty="0" smtClean="0"/>
          </a:p>
          <a:p>
            <a:pPr>
              <a:buNone/>
            </a:pPr>
            <a:r>
              <a:rPr lang="en-IE" sz="2400" dirty="0" smtClean="0"/>
              <a:t>	Insofar as translation corpora allow us access to the (spontaneous) intuitive insights of a cross-section of competent speakers, they are obviously to be preferred to the intuitions of a single analyst. </a:t>
            </a:r>
          </a:p>
          <a:p>
            <a:pPr>
              <a:buNone/>
            </a:pP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32</a:t>
            </a:fld>
            <a:endParaRPr lang="en-I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486891"/>
          </a:xfrm>
        </p:spPr>
        <p:txBody>
          <a:bodyPr/>
          <a:lstStyle/>
          <a:p>
            <a:endParaRPr lang="en-IE" dirty="0"/>
          </a:p>
        </p:txBody>
      </p:sp>
      <p:sp>
        <p:nvSpPr>
          <p:cNvPr id="3" name="Plassholder for innhold 2"/>
          <p:cNvSpPr>
            <a:spLocks noGrp="1"/>
          </p:cNvSpPr>
          <p:nvPr>
            <p:ph idx="1"/>
          </p:nvPr>
        </p:nvSpPr>
        <p:spPr>
          <a:xfrm>
            <a:off x="457200" y="188640"/>
            <a:ext cx="8229600" cy="6480720"/>
          </a:xfrm>
        </p:spPr>
        <p:txBody>
          <a:bodyPr/>
          <a:lstStyle/>
          <a:p>
            <a:pPr>
              <a:buNone/>
            </a:pPr>
            <a:r>
              <a:rPr lang="en-IE" sz="2400" dirty="0" smtClean="0"/>
              <a:t>	</a:t>
            </a:r>
          </a:p>
          <a:p>
            <a:pPr>
              <a:buNone/>
            </a:pPr>
            <a:r>
              <a:rPr lang="en-IE" sz="2400" dirty="0" smtClean="0"/>
              <a:t>	More particularly, translation corpora can contribute to studies of synonymy in two ways. </a:t>
            </a:r>
          </a:p>
          <a:p>
            <a:pPr>
              <a:buNone/>
            </a:pPr>
            <a:r>
              <a:rPr lang="en-IE" sz="2400" dirty="0" smtClean="0"/>
              <a:t>	</a:t>
            </a:r>
          </a:p>
          <a:p>
            <a:pPr>
              <a:buNone/>
            </a:pPr>
            <a:r>
              <a:rPr lang="en-IE" sz="2400" dirty="0" smtClean="0"/>
              <a:t>	Firstly, similarities/differences in translation equivalents can alert us to similarities/differences in the original constructions of which we may not have been aware. </a:t>
            </a:r>
          </a:p>
          <a:p>
            <a:pPr>
              <a:buNone/>
            </a:pPr>
            <a:r>
              <a:rPr lang="en-IE" sz="2400" dirty="0" smtClean="0"/>
              <a:t>	</a:t>
            </a:r>
          </a:p>
          <a:p>
            <a:pPr>
              <a:buNone/>
            </a:pPr>
            <a:r>
              <a:rPr lang="en-IE" sz="2400" dirty="0" smtClean="0"/>
              <a:t>	Secondly, the actual forms chosen in the case of different translation equivalents may highlight aspects of the semantics of the original forms (in the present case </a:t>
            </a:r>
            <a:r>
              <a:rPr lang="en-IE" sz="2400" i="1" dirty="0" err="1" smtClean="0"/>
              <a:t>åpne</a:t>
            </a:r>
            <a:r>
              <a:rPr lang="en-IE" sz="2400" i="1" dirty="0" smtClean="0"/>
              <a:t>/</a:t>
            </a:r>
            <a:r>
              <a:rPr lang="en-IE" sz="2400" i="1" dirty="0" err="1" smtClean="0"/>
              <a:t>innlede</a:t>
            </a:r>
            <a:r>
              <a:rPr lang="en-IE" sz="2400" i="1" dirty="0" smtClean="0"/>
              <a:t> </a:t>
            </a:r>
            <a:r>
              <a:rPr lang="en-IE" sz="2400" dirty="0" smtClean="0"/>
              <a:t>for </a:t>
            </a:r>
            <a:r>
              <a:rPr lang="en-IE" sz="2400" dirty="0" smtClean="0">
                <a:solidFill>
                  <a:srgbClr val="CC0000"/>
                </a:solidFill>
              </a:rPr>
              <a:t>begin</a:t>
            </a:r>
            <a:r>
              <a:rPr lang="en-IE" sz="2400" dirty="0" smtClean="0"/>
              <a:t> and </a:t>
            </a:r>
            <a:r>
              <a:rPr lang="en-IE" sz="2400" i="1" dirty="0" err="1" smtClean="0"/>
              <a:t>oppstå</a:t>
            </a:r>
            <a:r>
              <a:rPr lang="en-IE" sz="2400" dirty="0" smtClean="0"/>
              <a:t> for </a:t>
            </a:r>
            <a:r>
              <a:rPr lang="en-IE" sz="2400" dirty="0" smtClean="0">
                <a:solidFill>
                  <a:srgbClr val="CC0000"/>
                </a:solidFill>
              </a:rPr>
              <a:t>start</a:t>
            </a:r>
            <a:r>
              <a:rPr lang="en-IE" sz="2400" dirty="0" smtClean="0"/>
              <a:t>).</a:t>
            </a:r>
          </a:p>
          <a:p>
            <a:pPr>
              <a:buNone/>
            </a:pPr>
            <a:r>
              <a:rPr lang="en-IE" sz="2400" dirty="0" smtClean="0"/>
              <a:t>	</a:t>
            </a:r>
          </a:p>
          <a:p>
            <a:pPr>
              <a:buNone/>
            </a:pPr>
            <a:r>
              <a:rPr lang="en-IE" sz="2400" dirty="0" smtClean="0"/>
              <a:t>	It goes without saying that translation corpora containing more than one language may be even more useful as diagnostics for differences and similarities.</a:t>
            </a:r>
          </a:p>
          <a:p>
            <a:pPr>
              <a:buNone/>
            </a:pPr>
            <a:r>
              <a:rPr lang="en-IE" sz="2400" dirty="0" smtClean="0"/>
              <a:t>	</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33</a:t>
            </a:fld>
            <a:endParaRPr lang="en-I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702915"/>
          </a:xfrm>
        </p:spPr>
        <p:txBody>
          <a:bodyPr/>
          <a:lstStyle/>
          <a:p>
            <a:r>
              <a:rPr lang="en-IE" sz="3200" dirty="0" smtClean="0"/>
              <a:t>References</a:t>
            </a:r>
            <a:endParaRPr lang="en-IE" sz="3200" dirty="0"/>
          </a:p>
        </p:txBody>
      </p:sp>
      <p:sp>
        <p:nvSpPr>
          <p:cNvPr id="3" name="Plassholder for innhold 2"/>
          <p:cNvSpPr>
            <a:spLocks noGrp="1"/>
          </p:cNvSpPr>
          <p:nvPr>
            <p:ph idx="1"/>
          </p:nvPr>
        </p:nvSpPr>
        <p:spPr>
          <a:xfrm>
            <a:off x="395536" y="980728"/>
            <a:ext cx="8229600" cy="5616624"/>
          </a:xfrm>
        </p:spPr>
        <p:txBody>
          <a:bodyPr/>
          <a:lstStyle/>
          <a:p>
            <a:pPr>
              <a:buNone/>
            </a:pPr>
            <a:r>
              <a:rPr lang="en-IE" sz="1800" dirty="0" err="1" smtClean="0"/>
              <a:t>Cuyckens</a:t>
            </a:r>
            <a:r>
              <a:rPr lang="en-IE" sz="1800" dirty="0" smtClean="0"/>
              <a:t>, H., Sandra, D. &amp; Rice, S. (1999). Towards an empirical lexical semantics. In B. </a:t>
            </a:r>
            <a:r>
              <a:rPr lang="en-IE" sz="1800" dirty="0" err="1" smtClean="0"/>
              <a:t>Smieja</a:t>
            </a:r>
            <a:r>
              <a:rPr lang="en-IE" sz="1800" dirty="0" smtClean="0"/>
              <a:t> &amp; M. </a:t>
            </a:r>
            <a:r>
              <a:rPr lang="en-IE" sz="1800" dirty="0" err="1" smtClean="0"/>
              <a:t>Tasch</a:t>
            </a:r>
            <a:r>
              <a:rPr lang="en-IE" sz="1800" dirty="0" smtClean="0"/>
              <a:t> (eds.), </a:t>
            </a:r>
            <a:r>
              <a:rPr lang="en-IE" sz="1800" i="1" dirty="0" smtClean="0"/>
              <a:t>Human Contact Through Language and Linguistics</a:t>
            </a:r>
            <a:r>
              <a:rPr lang="en-IE" sz="1800" dirty="0" smtClean="0"/>
              <a:t>. 35-54. Wiesbaden: Peter Lang. Reprinted in Evans, V., Bergen, B. &amp; </a:t>
            </a:r>
            <a:r>
              <a:rPr lang="en-IE" sz="1800" dirty="0" err="1" smtClean="0"/>
              <a:t>Zinken</a:t>
            </a:r>
            <a:r>
              <a:rPr lang="en-IE" sz="1800" dirty="0" smtClean="0"/>
              <a:t>, J. (</a:t>
            </a:r>
            <a:r>
              <a:rPr lang="en-IE" sz="1800" dirty="0" err="1" smtClean="0"/>
              <a:t>eds</a:t>
            </a:r>
            <a:r>
              <a:rPr lang="en-IE" sz="1800" dirty="0" smtClean="0"/>
              <a:t>) (2007) </a:t>
            </a:r>
            <a:r>
              <a:rPr lang="en-IE" sz="1800" i="1" dirty="0" smtClean="0"/>
              <a:t> The Cognitive Linguistics Reader</a:t>
            </a:r>
            <a:r>
              <a:rPr lang="en-IE" sz="1800" dirty="0" smtClean="0"/>
              <a:t>.  London: Equinox. 57-74.</a:t>
            </a:r>
          </a:p>
          <a:p>
            <a:pPr>
              <a:buNone/>
            </a:pPr>
            <a:r>
              <a:rPr lang="en-US" sz="1800" dirty="0" smtClean="0"/>
              <a:t>Dixon, R. M. W. (1991). </a:t>
            </a:r>
            <a:r>
              <a:rPr lang="en-US" sz="1800" i="1" dirty="0" smtClean="0"/>
              <a:t>A new approach to English grammar, on semantic principles. </a:t>
            </a:r>
            <a:r>
              <a:rPr lang="en-US" sz="1800" dirty="0" smtClean="0"/>
              <a:t>Oxford: Clarendon Press.</a:t>
            </a:r>
            <a:endParaRPr lang="en-IE" sz="1800" dirty="0" smtClean="0"/>
          </a:p>
          <a:p>
            <a:pPr>
              <a:buNone/>
            </a:pPr>
            <a:r>
              <a:rPr lang="en-US" sz="1800" dirty="0" smtClean="0"/>
              <a:t>Dixon, R. M. W. (2005). </a:t>
            </a:r>
            <a:r>
              <a:rPr lang="en-US" sz="1800" i="1" dirty="0" smtClean="0"/>
              <a:t>A semantic approach to English grammar (2nd. ed.). </a:t>
            </a:r>
            <a:r>
              <a:rPr lang="en-US" sz="1800" dirty="0" smtClean="0"/>
              <a:t>Oxford: Oxford University Press</a:t>
            </a:r>
            <a:r>
              <a:rPr lang="en-US" sz="1800" i="1" dirty="0" smtClean="0"/>
              <a:t>.</a:t>
            </a:r>
          </a:p>
          <a:p>
            <a:pPr>
              <a:buNone/>
            </a:pPr>
            <a:r>
              <a:rPr lang="en-US" sz="1800" dirty="0" err="1" smtClean="0"/>
              <a:t>Duffley</a:t>
            </a:r>
            <a:r>
              <a:rPr lang="en-US" sz="1800" dirty="0" smtClean="0"/>
              <a:t>, P. J. (1999). The use of the infinitive and the -</a:t>
            </a:r>
            <a:r>
              <a:rPr lang="en-US" sz="1800" dirty="0" err="1" smtClean="0"/>
              <a:t>ing</a:t>
            </a:r>
            <a:r>
              <a:rPr lang="en-US" sz="1800" dirty="0" smtClean="0"/>
              <a:t> after verbs denoting the beginning, middle and end of an event. </a:t>
            </a:r>
            <a:r>
              <a:rPr lang="en-US" sz="1800" i="1" dirty="0" smtClean="0"/>
              <a:t>Folia </a:t>
            </a:r>
            <a:r>
              <a:rPr lang="en-US" sz="1800" i="1" dirty="0" err="1" smtClean="0"/>
              <a:t>Linguistica</a:t>
            </a:r>
            <a:r>
              <a:rPr lang="en-US" sz="1800" i="1" dirty="0" smtClean="0"/>
              <a:t>, 33, 295-331.</a:t>
            </a:r>
          </a:p>
          <a:p>
            <a:pPr>
              <a:buNone/>
            </a:pPr>
            <a:r>
              <a:rPr lang="en-IE" sz="1800" dirty="0" err="1" smtClean="0"/>
              <a:t>Dyvik</a:t>
            </a:r>
            <a:r>
              <a:rPr lang="en-IE" sz="1800" dirty="0" smtClean="0"/>
              <a:t>, H. (1998). A translational basis for semantics. In S. Johansson &amp; S. Oksefjell (Eds.), </a:t>
            </a:r>
            <a:r>
              <a:rPr lang="en-IE" sz="1800" i="1" dirty="0" smtClean="0"/>
              <a:t>Corpora and cross-linguistic research : theory, method, and case studies. </a:t>
            </a:r>
            <a:r>
              <a:rPr lang="en-IE" sz="1800" dirty="0" smtClean="0"/>
              <a:t>Amsterdam: </a:t>
            </a:r>
            <a:r>
              <a:rPr lang="en-IE" sz="1800" dirty="0" err="1" smtClean="0"/>
              <a:t>Rodopi</a:t>
            </a:r>
            <a:r>
              <a:rPr lang="en-IE" sz="1800" i="1" dirty="0" smtClean="0"/>
              <a:t>. </a:t>
            </a:r>
            <a:r>
              <a:rPr lang="en-IE" sz="1800" dirty="0" smtClean="0"/>
              <a:t>51-86.</a:t>
            </a:r>
          </a:p>
          <a:p>
            <a:pPr>
              <a:buNone/>
            </a:pPr>
            <a:r>
              <a:rPr lang="en-IE" sz="1800" dirty="0" err="1" smtClean="0"/>
              <a:t>Dyvik</a:t>
            </a:r>
            <a:r>
              <a:rPr lang="en-IE" sz="1800" dirty="0" smtClean="0"/>
              <a:t>, H. (2004). Translations as semantic mirrors: from parallel corpus to </a:t>
            </a:r>
            <a:r>
              <a:rPr lang="en-IE" sz="1800" dirty="0" err="1" smtClean="0"/>
              <a:t>wordnet</a:t>
            </a:r>
            <a:r>
              <a:rPr lang="en-IE" sz="1800" dirty="0" smtClean="0"/>
              <a:t>. In K. Aijmer &amp; B. Altenberg (Eds.), </a:t>
            </a:r>
            <a:r>
              <a:rPr lang="en-IE" sz="1800" i="1" dirty="0" smtClean="0"/>
              <a:t>Advances in corpus linguistics : papers from the 23rd International Conference on English Language Research on Computerized Corpora (ICAME 23), </a:t>
            </a:r>
            <a:r>
              <a:rPr lang="en-IE" sz="1800" i="1" dirty="0" err="1" smtClean="0"/>
              <a:t>Göteborg</a:t>
            </a:r>
            <a:r>
              <a:rPr lang="en-IE" sz="1800" i="1" dirty="0" smtClean="0"/>
              <a:t> 22-26 May 2002. </a:t>
            </a:r>
            <a:r>
              <a:rPr lang="en-IE" sz="1800" dirty="0" smtClean="0"/>
              <a:t>Amsterdam: </a:t>
            </a:r>
            <a:r>
              <a:rPr lang="en-IE" sz="1800" dirty="0" err="1" smtClean="0"/>
              <a:t>Rodopi</a:t>
            </a:r>
            <a:r>
              <a:rPr lang="en-IE" sz="1800" i="1" dirty="0" smtClean="0"/>
              <a:t>. </a:t>
            </a:r>
            <a:r>
              <a:rPr lang="en-IE" sz="1800" dirty="0" smtClean="0"/>
              <a:t>313-326.</a:t>
            </a:r>
          </a:p>
          <a:p>
            <a:pPr>
              <a:buNone/>
            </a:pPr>
            <a:endParaRPr lang="en-IE" sz="1800" dirty="0" smtClean="0"/>
          </a:p>
          <a:p>
            <a:pPr>
              <a:buNone/>
            </a:pPr>
            <a:endParaRPr lang="en-US" sz="2000" i="1" dirty="0" smtClean="0"/>
          </a:p>
          <a:p>
            <a:pPr>
              <a:buNone/>
            </a:pPr>
            <a:endParaRPr lang="en-IE" sz="20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34</a:t>
            </a:fld>
            <a:endParaRPr lang="en-I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7813"/>
            <a:ext cx="8229600" cy="630907"/>
          </a:xfrm>
        </p:spPr>
        <p:txBody>
          <a:bodyPr/>
          <a:lstStyle/>
          <a:p>
            <a:r>
              <a:rPr lang="en-IE" sz="3200" dirty="0" smtClean="0"/>
              <a:t>References continued</a:t>
            </a:r>
            <a:endParaRPr lang="en-IE" sz="3200" dirty="0"/>
          </a:p>
        </p:txBody>
      </p:sp>
      <p:sp>
        <p:nvSpPr>
          <p:cNvPr id="3" name="Plassholder for innhold 2"/>
          <p:cNvSpPr>
            <a:spLocks noGrp="1"/>
          </p:cNvSpPr>
          <p:nvPr>
            <p:ph idx="1"/>
          </p:nvPr>
        </p:nvSpPr>
        <p:spPr>
          <a:xfrm>
            <a:off x="457200" y="980728"/>
            <a:ext cx="8229600" cy="5688632"/>
          </a:xfrm>
        </p:spPr>
        <p:txBody>
          <a:bodyPr/>
          <a:lstStyle/>
          <a:p>
            <a:pPr>
              <a:buNone/>
            </a:pPr>
            <a:r>
              <a:rPr lang="en-IE" sz="1800" dirty="0" smtClean="0"/>
              <a:t>Egan, T. (2008). </a:t>
            </a:r>
            <a:r>
              <a:rPr lang="nb-NO" sz="1800" i="1" dirty="0" err="1" smtClean="0"/>
              <a:t>Non-finite</a:t>
            </a:r>
            <a:r>
              <a:rPr lang="nb-NO" sz="1800" i="1" dirty="0" smtClean="0"/>
              <a:t> </a:t>
            </a:r>
            <a:r>
              <a:rPr lang="nb-NO" sz="1800" i="1" dirty="0" err="1" smtClean="0"/>
              <a:t>complmentation</a:t>
            </a:r>
            <a:r>
              <a:rPr lang="nb-NO" sz="1800" dirty="0" smtClean="0"/>
              <a:t>:</a:t>
            </a:r>
            <a:r>
              <a:rPr lang="nb-NO" sz="1800" i="1" dirty="0" smtClean="0"/>
              <a:t> a </a:t>
            </a:r>
            <a:r>
              <a:rPr lang="nb-NO" sz="1800" i="1" dirty="0" err="1" smtClean="0"/>
              <a:t>usage-based</a:t>
            </a:r>
            <a:r>
              <a:rPr lang="nb-NO" sz="1800" i="1" dirty="0" smtClean="0"/>
              <a:t> </a:t>
            </a:r>
            <a:r>
              <a:rPr lang="nb-NO" sz="1800" i="1" dirty="0" err="1" smtClean="0"/>
              <a:t>study</a:t>
            </a:r>
            <a:r>
              <a:rPr lang="nb-NO" sz="1800" i="1" dirty="0" smtClean="0"/>
              <a:t> </a:t>
            </a:r>
            <a:r>
              <a:rPr lang="nb-NO" sz="1800" i="1" dirty="0" err="1" smtClean="0"/>
              <a:t>of</a:t>
            </a:r>
            <a:r>
              <a:rPr lang="nb-NO" sz="1800" i="1" dirty="0" smtClean="0"/>
              <a:t> </a:t>
            </a:r>
            <a:r>
              <a:rPr lang="nb-NO" sz="1800" i="1" dirty="0" err="1" smtClean="0"/>
              <a:t>infinitive</a:t>
            </a:r>
            <a:r>
              <a:rPr lang="nb-NO" sz="1800" i="1" dirty="0" smtClean="0"/>
              <a:t> and –</a:t>
            </a:r>
            <a:r>
              <a:rPr lang="nb-NO" sz="1800" i="1" dirty="0" err="1" smtClean="0"/>
              <a:t>ing</a:t>
            </a:r>
            <a:r>
              <a:rPr lang="nb-NO" sz="1800" i="1" dirty="0" smtClean="0"/>
              <a:t> </a:t>
            </a:r>
            <a:r>
              <a:rPr lang="nb-NO" sz="1800" i="1" dirty="0" err="1" smtClean="0"/>
              <a:t>clauses</a:t>
            </a:r>
            <a:r>
              <a:rPr lang="nb-NO" sz="1800" i="1" dirty="0" smtClean="0"/>
              <a:t> in </a:t>
            </a:r>
            <a:r>
              <a:rPr lang="nb-NO" sz="1800" i="1" dirty="0" err="1" smtClean="0"/>
              <a:t>English</a:t>
            </a:r>
            <a:r>
              <a:rPr lang="nb-NO" sz="1800" i="1" dirty="0" smtClean="0"/>
              <a:t>.</a:t>
            </a:r>
            <a:r>
              <a:rPr lang="en-US" sz="1800" dirty="0" smtClean="0"/>
              <a:t> </a:t>
            </a:r>
            <a:r>
              <a:rPr lang="nb-NO" sz="1800" dirty="0" smtClean="0"/>
              <a:t>Amsterdam: </a:t>
            </a:r>
            <a:r>
              <a:rPr lang="nb-NO" sz="1800" dirty="0" err="1" smtClean="0"/>
              <a:t>Rodopi</a:t>
            </a:r>
            <a:r>
              <a:rPr lang="nb-NO" sz="1800" dirty="0" smtClean="0"/>
              <a:t>.</a:t>
            </a:r>
            <a:r>
              <a:rPr lang="en-IE" sz="1800" dirty="0" smtClean="0"/>
              <a:t> </a:t>
            </a:r>
          </a:p>
          <a:p>
            <a:pPr>
              <a:buNone/>
            </a:pPr>
            <a:r>
              <a:rPr lang="en-IE" sz="1800" dirty="0" smtClean="0"/>
              <a:t>Egan, T. (in press). </a:t>
            </a:r>
            <a:r>
              <a:rPr lang="en-IE" sz="1800" i="1" dirty="0" smtClean="0"/>
              <a:t>Through</a:t>
            </a:r>
            <a:r>
              <a:rPr lang="en-IE" sz="1800" dirty="0" smtClean="0"/>
              <a:t> seen through the looking glass of translation equivalence: a proposed method for determining closeness of word senses. In S. Hoffman, P. Rayson &amp; G. N. Leech (Eds.), </a:t>
            </a:r>
            <a:r>
              <a:rPr lang="en-IE" sz="1800" i="1" dirty="0" smtClean="0"/>
              <a:t>Corpus linguistics: Looking back - moving forward</a:t>
            </a:r>
            <a:r>
              <a:rPr lang="en-IE" sz="1800" dirty="0" smtClean="0"/>
              <a:t>. Amsterdam: </a:t>
            </a:r>
            <a:r>
              <a:rPr lang="en-IE" sz="1800" dirty="0" err="1" smtClean="0"/>
              <a:t>Rodopi</a:t>
            </a:r>
            <a:r>
              <a:rPr lang="en-IE" sz="1800" dirty="0" smtClean="0"/>
              <a:t>.</a:t>
            </a:r>
            <a:endParaRPr lang="en-US" sz="1800" dirty="0" smtClean="0"/>
          </a:p>
          <a:p>
            <a:pPr>
              <a:buNone/>
            </a:pPr>
            <a:r>
              <a:rPr lang="en-US" sz="1800" dirty="0" smtClean="0"/>
              <a:t>Freed, A. F. (1979). </a:t>
            </a:r>
            <a:r>
              <a:rPr lang="en-US" sz="1800" i="1" dirty="0" smtClean="0"/>
              <a:t>The Semantics of English aspectual complementation. </a:t>
            </a:r>
            <a:r>
              <a:rPr lang="en-US" sz="1800" dirty="0" smtClean="0"/>
              <a:t>Dordrecht: </a:t>
            </a:r>
            <a:r>
              <a:rPr lang="en-US" sz="1800" dirty="0" err="1" smtClean="0"/>
              <a:t>Reidel</a:t>
            </a:r>
            <a:r>
              <a:rPr lang="en-US" sz="1800" i="1" dirty="0" smtClean="0"/>
              <a:t>.</a:t>
            </a:r>
          </a:p>
          <a:p>
            <a:pPr>
              <a:buNone/>
            </a:pPr>
            <a:r>
              <a:rPr lang="en-US" sz="1800" dirty="0" smtClean="0"/>
              <a:t>Johansson, S. (2007). </a:t>
            </a:r>
            <a:r>
              <a:rPr lang="en-US" sz="1800" i="1" dirty="0" smtClean="0"/>
              <a:t>Seeing through Multilingual Corpora : On the use of corpora in contrastive studies. </a:t>
            </a:r>
            <a:r>
              <a:rPr lang="en-US" sz="1800" dirty="0" smtClean="0"/>
              <a:t>Amsterdam: </a:t>
            </a:r>
            <a:r>
              <a:rPr lang="en-US" sz="1800" dirty="0" err="1" smtClean="0"/>
              <a:t>Benjamins</a:t>
            </a:r>
            <a:r>
              <a:rPr lang="en-US" sz="1800" dirty="0" smtClean="0"/>
              <a:t>.</a:t>
            </a:r>
          </a:p>
          <a:p>
            <a:pPr>
              <a:buNone/>
            </a:pPr>
            <a:r>
              <a:rPr lang="en-US" sz="1800" dirty="0" smtClean="0"/>
              <a:t>Mair, C. (2003). Gerundial complements after begin and start: Grammatical and sociolinguistic </a:t>
            </a:r>
            <a:r>
              <a:rPr lang="en-US" sz="1800" dirty="0" err="1" smtClean="0"/>
              <a:t>factcors</a:t>
            </a:r>
            <a:r>
              <a:rPr lang="en-US" sz="1800" dirty="0" smtClean="0"/>
              <a:t>, and how they work against each other. In B. </a:t>
            </a:r>
            <a:r>
              <a:rPr lang="en-US" sz="1800" dirty="0" err="1" smtClean="0"/>
              <a:t>Mondorf</a:t>
            </a:r>
            <a:r>
              <a:rPr lang="en-US" sz="1800" dirty="0" smtClean="0"/>
              <a:t> &amp; G. </a:t>
            </a:r>
            <a:r>
              <a:rPr lang="en-US" sz="1800" dirty="0" err="1" smtClean="0"/>
              <a:t>Rohdenburg</a:t>
            </a:r>
            <a:r>
              <a:rPr lang="en-US" sz="1800" dirty="0" smtClean="0"/>
              <a:t> (Eds.), </a:t>
            </a:r>
            <a:r>
              <a:rPr lang="en-US" sz="1800" i="1" dirty="0" smtClean="0"/>
              <a:t>Determinants of grammatical variation in English . </a:t>
            </a:r>
            <a:r>
              <a:rPr lang="en-US" sz="1800" dirty="0" smtClean="0"/>
              <a:t>Berlin: Mouton </a:t>
            </a:r>
          </a:p>
          <a:p>
            <a:pPr>
              <a:buNone/>
            </a:pPr>
            <a:r>
              <a:rPr lang="en-US" sz="1800" dirty="0" smtClean="0"/>
              <a:t>Noël, D. (2003). Translations as evidence for semantics: an illustration. </a:t>
            </a:r>
            <a:r>
              <a:rPr lang="en-US" sz="1800" i="1" dirty="0" smtClean="0"/>
              <a:t>Linguistics 41(4), </a:t>
            </a:r>
            <a:r>
              <a:rPr lang="en-US" sz="1800" dirty="0" smtClean="0"/>
              <a:t>757-785</a:t>
            </a:r>
            <a:r>
              <a:rPr lang="en-US" sz="1800" i="1" dirty="0" smtClean="0"/>
              <a:t>.</a:t>
            </a:r>
          </a:p>
          <a:p>
            <a:pPr>
              <a:buNone/>
            </a:pPr>
            <a:r>
              <a:rPr lang="en-US" sz="1800" dirty="0" err="1" smtClean="0"/>
              <a:t>Skandera</a:t>
            </a:r>
            <a:r>
              <a:rPr lang="en-US" sz="1800" dirty="0" smtClean="0"/>
              <a:t>, P</a:t>
            </a:r>
            <a:r>
              <a:rPr lang="en-US" sz="1800" i="1" dirty="0" smtClean="0"/>
              <a:t>. </a:t>
            </a:r>
            <a:r>
              <a:rPr lang="en-US" sz="1800" dirty="0" smtClean="0">
                <a:effectLst/>
              </a:rPr>
              <a:t>(2003</a:t>
            </a:r>
            <a:r>
              <a:rPr lang="en-US" sz="1800" dirty="0" smtClean="0">
                <a:effectLst>
                  <a:outerShdw blurRad="38100" dist="38100" dir="2700000" algn="tl">
                    <a:srgbClr val="000000">
                      <a:alpha val="43137"/>
                    </a:srgbClr>
                  </a:outerShdw>
                </a:effectLst>
              </a:rPr>
              <a:t>). Start doing or start to do: Is the gerund spreading in American English? In C. </a:t>
            </a:r>
            <a:r>
              <a:rPr lang="en-US" sz="1800" dirty="0" err="1" smtClean="0">
                <a:effectLst>
                  <a:outerShdw blurRad="38100" dist="38100" dir="2700000" algn="tl">
                    <a:srgbClr val="000000">
                      <a:alpha val="43137"/>
                    </a:srgbClr>
                  </a:outerShdw>
                </a:effectLst>
              </a:rPr>
              <a:t>Tschichold</a:t>
            </a:r>
            <a:r>
              <a:rPr lang="en-US" sz="1800" dirty="0" smtClean="0">
                <a:effectLst>
                  <a:outerShdw blurRad="38100" dist="38100" dir="2700000" algn="tl">
                    <a:srgbClr val="000000">
                      <a:alpha val="43137"/>
                    </a:srgbClr>
                  </a:outerShdw>
                </a:effectLst>
              </a:rPr>
              <a:t> (Ed.), </a:t>
            </a:r>
            <a:r>
              <a:rPr lang="en-US" sz="1800" i="1" dirty="0" smtClean="0">
                <a:effectLst>
                  <a:outerShdw blurRad="38100" dist="38100" dir="2700000" algn="tl">
                    <a:srgbClr val="000000">
                      <a:alpha val="43137"/>
                    </a:srgbClr>
                  </a:outerShdw>
                </a:effectLst>
              </a:rPr>
              <a:t>English Core Linguistics: Essays in </a:t>
            </a:r>
            <a:r>
              <a:rPr lang="en-US" sz="1800" i="1" dirty="0" err="1" smtClean="0">
                <a:effectLst>
                  <a:outerShdw blurRad="38100" dist="38100" dir="2700000" algn="tl">
                    <a:srgbClr val="000000">
                      <a:alpha val="43137"/>
                    </a:srgbClr>
                  </a:outerShdw>
                </a:effectLst>
              </a:rPr>
              <a:t>honour</a:t>
            </a:r>
            <a:r>
              <a:rPr lang="en-US" sz="1800" i="1" dirty="0" smtClean="0">
                <a:effectLst>
                  <a:outerShdw blurRad="38100" dist="38100" dir="2700000" algn="tl">
                    <a:srgbClr val="000000">
                      <a:alpha val="43137"/>
                    </a:srgbClr>
                  </a:outerShdw>
                </a:effectLst>
              </a:rPr>
              <a:t> of D. J. </a:t>
            </a:r>
            <a:r>
              <a:rPr lang="en-US" sz="1800" i="1" dirty="0" err="1" smtClean="0">
                <a:effectLst>
                  <a:outerShdw blurRad="38100" dist="38100" dir="2700000" algn="tl">
                    <a:srgbClr val="000000">
                      <a:alpha val="43137"/>
                    </a:srgbClr>
                  </a:outerShdw>
                </a:effectLst>
              </a:rPr>
              <a:t>Allerton</a:t>
            </a:r>
            <a:r>
              <a:rPr lang="en-US" sz="1800" dirty="0" smtClean="0">
                <a:effectLst>
                  <a:outerShdw blurRad="38100" dist="38100" dir="2700000" algn="tl">
                    <a:srgbClr val="000000">
                      <a:alpha val="43137"/>
                    </a:srgbClr>
                  </a:outerShdw>
                </a:effectLst>
              </a:rPr>
              <a:t>. Bern: Peter Lang. 343-352</a:t>
            </a:r>
            <a:endParaRPr lang="en-US" sz="2000" dirty="0" smtClean="0">
              <a:effectLst>
                <a:outerShdw blurRad="38100" dist="38100" dir="2700000" algn="tl">
                  <a:srgbClr val="000000">
                    <a:alpha val="43137"/>
                  </a:srgbClr>
                </a:outerShdw>
              </a:effectLst>
            </a:endParaRPr>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35</a:t>
            </a:fld>
            <a:endParaRPr lang="en-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i="1" dirty="0" smtClean="0"/>
              <a:t>Start </a:t>
            </a:r>
            <a:r>
              <a:rPr lang="en-IE" sz="3200" dirty="0" smtClean="0"/>
              <a:t>more common in spoken English</a:t>
            </a:r>
            <a:endParaRPr lang="en-IE" sz="3200" dirty="0"/>
          </a:p>
        </p:txBody>
      </p:sp>
      <p:sp>
        <p:nvSpPr>
          <p:cNvPr id="3" name="Plassholder for innhold 2"/>
          <p:cNvSpPr>
            <a:spLocks noGrp="1"/>
          </p:cNvSpPr>
          <p:nvPr>
            <p:ph idx="1"/>
          </p:nvPr>
        </p:nvSpPr>
        <p:spPr>
          <a:xfrm>
            <a:off x="457200" y="2204864"/>
            <a:ext cx="8229600" cy="3926061"/>
          </a:xfrm>
        </p:spPr>
        <p:txBody>
          <a:bodyPr/>
          <a:lstStyle/>
          <a:p>
            <a:pPr>
              <a:buNone/>
            </a:pPr>
            <a:r>
              <a:rPr lang="en-IE" sz="2400" dirty="0" smtClean="0"/>
              <a:t>	“There are slightly more occurrences of all forms of the verb </a:t>
            </a:r>
            <a:r>
              <a:rPr lang="en-IE" sz="2400" i="1" dirty="0" smtClean="0">
                <a:solidFill>
                  <a:srgbClr val="FF0000"/>
                </a:solidFill>
              </a:rPr>
              <a:t>begin</a:t>
            </a:r>
            <a:r>
              <a:rPr lang="en-IE" sz="2400" dirty="0" smtClean="0"/>
              <a:t> than of </a:t>
            </a:r>
            <a:r>
              <a:rPr lang="en-IE" sz="2400" i="1" dirty="0" smtClean="0">
                <a:solidFill>
                  <a:srgbClr val="FF0000"/>
                </a:solidFill>
              </a:rPr>
              <a:t>start</a:t>
            </a:r>
            <a:r>
              <a:rPr lang="en-IE" sz="2400" dirty="0" smtClean="0"/>
              <a:t> in the BNC as a whole. A search restricted to the spoken dialogue part of the corpus reveals that </a:t>
            </a:r>
            <a:r>
              <a:rPr lang="en-IE" sz="2400" i="1" dirty="0" smtClean="0">
                <a:solidFill>
                  <a:srgbClr val="FF0000"/>
                </a:solidFill>
              </a:rPr>
              <a:t>start</a:t>
            </a:r>
            <a:r>
              <a:rPr lang="en-IE" sz="2400" dirty="0" smtClean="0"/>
              <a:t> is ten times as popular as its rival. Even ‘start </a:t>
            </a:r>
            <a:r>
              <a:rPr lang="en-IE" sz="2400" i="1" dirty="0" smtClean="0"/>
              <a:t>to infinitive</a:t>
            </a:r>
            <a:r>
              <a:rPr lang="en-IE" sz="2400" dirty="0" smtClean="0"/>
              <a:t>’, which is outnumbered three-to-one by ‘begin </a:t>
            </a:r>
            <a:r>
              <a:rPr lang="en-IE" sz="2400" i="1" dirty="0" smtClean="0"/>
              <a:t>to infinitive</a:t>
            </a:r>
            <a:r>
              <a:rPr lang="en-IE" sz="2400" dirty="0" smtClean="0"/>
              <a:t>’ in the corpus as a whole, outnumbers ‘begin </a:t>
            </a:r>
            <a:r>
              <a:rPr lang="en-IE" sz="2400" i="1" dirty="0" smtClean="0"/>
              <a:t>to infinitive</a:t>
            </a:r>
            <a:r>
              <a:rPr lang="en-IE" sz="2400" dirty="0" smtClean="0"/>
              <a:t>’ in the spoken dialogue sub-corpus by almost two-to-one.”  (Egan 2008: 257)</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4</a:t>
            </a:fld>
            <a:endParaRPr lang="en-I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One semantic distinction proposed by Freed</a:t>
            </a:r>
            <a:endParaRPr lang="en-IE" sz="3200" dirty="0"/>
          </a:p>
        </p:txBody>
      </p:sp>
      <p:sp>
        <p:nvSpPr>
          <p:cNvPr id="3" name="Plassholder for innhold 2"/>
          <p:cNvSpPr>
            <a:spLocks noGrp="1"/>
          </p:cNvSpPr>
          <p:nvPr>
            <p:ph idx="1"/>
          </p:nvPr>
        </p:nvSpPr>
        <p:spPr>
          <a:xfrm>
            <a:off x="457200" y="2060848"/>
            <a:ext cx="8229600" cy="4070077"/>
          </a:xfrm>
        </p:spPr>
        <p:txBody>
          <a:bodyPr/>
          <a:lstStyle/>
          <a:p>
            <a:pPr>
              <a:buNone/>
            </a:pPr>
            <a:r>
              <a:rPr lang="en-US" sz="2400" dirty="0" smtClean="0"/>
              <a:t>	[…] only from a sentence with </a:t>
            </a:r>
            <a:r>
              <a:rPr lang="en-US" sz="2400" i="1" dirty="0" smtClean="0">
                <a:solidFill>
                  <a:srgbClr val="FF0000"/>
                </a:solidFill>
              </a:rPr>
              <a:t>begin</a:t>
            </a:r>
            <a:r>
              <a:rPr lang="en-US" sz="2400" i="1" dirty="0" smtClean="0"/>
              <a:t> </a:t>
            </a:r>
            <a:r>
              <a:rPr lang="en-US" sz="2400" dirty="0" smtClean="0"/>
              <a:t>does it necessarily follow that the nucleus (or characteristic activity) of the event has been initiated; a sentence with </a:t>
            </a:r>
            <a:r>
              <a:rPr lang="en-US" sz="2400" i="1" dirty="0" smtClean="0">
                <a:solidFill>
                  <a:srgbClr val="FF0000"/>
                </a:solidFill>
              </a:rPr>
              <a:t>start</a:t>
            </a:r>
            <a:r>
              <a:rPr lang="en-US" sz="2400" dirty="0" smtClean="0"/>
              <a:t> followed by a </a:t>
            </a:r>
            <a:r>
              <a:rPr lang="en-US" sz="2400" i="1" dirty="0" smtClean="0"/>
              <a:t>to V</a:t>
            </a:r>
            <a:r>
              <a:rPr lang="en-US" sz="2400" dirty="0" smtClean="0"/>
              <a:t> complement can have as a consequence that only the onset of the event named in the complement has been initiated. We may conclude, therefore, that </a:t>
            </a:r>
            <a:r>
              <a:rPr lang="en-US" sz="2400" i="1" dirty="0" smtClean="0">
                <a:solidFill>
                  <a:srgbClr val="FF0000"/>
                </a:solidFill>
              </a:rPr>
              <a:t>start</a:t>
            </a:r>
            <a:r>
              <a:rPr lang="en-US" sz="2400" dirty="0" smtClean="0"/>
              <a:t> refers to the onset of an event while </a:t>
            </a:r>
            <a:r>
              <a:rPr lang="en-US" sz="2400" i="1" dirty="0" smtClean="0">
                <a:solidFill>
                  <a:srgbClr val="FF0000"/>
                </a:solidFill>
              </a:rPr>
              <a:t>begin</a:t>
            </a:r>
            <a:r>
              <a:rPr lang="en-US" sz="2400" dirty="0" smtClean="0"/>
              <a:t> refers to the initial temporal segment of the nucleus of an event.     (Freed 1979: 71)</a:t>
            </a:r>
          </a:p>
          <a:p>
            <a:endParaRPr lang="en-IE"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5</a:t>
            </a:fld>
            <a:endParaRPr lang="en-I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2. </a:t>
            </a:r>
            <a:r>
              <a:rPr lang="nb-NO" sz="3200" dirty="0" err="1" smtClean="0"/>
              <a:t>Why</a:t>
            </a:r>
            <a:r>
              <a:rPr lang="nb-NO" sz="3200" dirty="0" smtClean="0"/>
              <a:t> </a:t>
            </a:r>
            <a:r>
              <a:rPr lang="nb-NO" sz="3200" dirty="0" err="1" smtClean="0"/>
              <a:t>translation</a:t>
            </a:r>
            <a:r>
              <a:rPr lang="nb-NO" sz="3200" dirty="0" smtClean="0"/>
              <a:t> </a:t>
            </a:r>
            <a:r>
              <a:rPr lang="nb-NO" sz="3200" dirty="0" err="1" smtClean="0"/>
              <a:t>corpora</a:t>
            </a:r>
            <a:r>
              <a:rPr lang="nb-NO" sz="3200" dirty="0" smtClean="0"/>
              <a:t>?</a:t>
            </a:r>
            <a:endParaRPr lang="en-IE" sz="3200" dirty="0"/>
          </a:p>
        </p:txBody>
      </p:sp>
      <p:sp>
        <p:nvSpPr>
          <p:cNvPr id="3" name="Plassholder for innhold 2"/>
          <p:cNvSpPr>
            <a:spLocks noGrp="1"/>
          </p:cNvSpPr>
          <p:nvPr>
            <p:ph idx="1"/>
          </p:nvPr>
        </p:nvSpPr>
        <p:spPr>
          <a:xfrm>
            <a:off x="457200" y="1571612"/>
            <a:ext cx="8229600" cy="4857784"/>
          </a:xfrm>
        </p:spPr>
        <p:txBody>
          <a:bodyPr/>
          <a:lstStyle/>
          <a:p>
            <a:pPr marL="514350" indent="-514350">
              <a:buNone/>
            </a:pPr>
            <a:endParaRPr lang="en-IE" sz="2400" dirty="0" smtClean="0"/>
          </a:p>
          <a:p>
            <a:pPr marL="514350" indent="-514350">
              <a:buNone/>
            </a:pPr>
            <a:endParaRPr lang="en-IE" sz="2400" dirty="0" smtClean="0"/>
          </a:p>
          <a:p>
            <a:pPr marL="514350" indent="-514350">
              <a:buNone/>
            </a:pPr>
            <a:r>
              <a:rPr lang="en-IE" sz="2400" dirty="0" smtClean="0"/>
              <a:t>	Translation corpora reveal which lexemes or constructions in language A are felt by competent speakers of both languages to correspond most closely to a given lexeme or construction  in language B.   (See, for example, </a:t>
            </a:r>
            <a:r>
              <a:rPr lang="en-IE" sz="2400" dirty="0" err="1" smtClean="0"/>
              <a:t>Dyvik</a:t>
            </a:r>
            <a:r>
              <a:rPr lang="en-IE" sz="2400" dirty="0" smtClean="0"/>
              <a:t> 1998, 2004, </a:t>
            </a:r>
            <a:r>
              <a:rPr lang="en-IE" sz="2400" dirty="0" err="1" smtClean="0"/>
              <a:t>Noêl</a:t>
            </a:r>
            <a:r>
              <a:rPr lang="en-IE" sz="2400" dirty="0" smtClean="0"/>
              <a:t> 2003, Johansson 2007, Egan in press)</a:t>
            </a:r>
          </a:p>
          <a:p>
            <a:pPr marL="514350" indent="-514350">
              <a:buAutoNum type="arabicParenBoth" startAt="2"/>
            </a:pP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6</a:t>
            </a:fld>
            <a:endParaRPr lang="en-I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err="1" smtClean="0"/>
              <a:t>Synonomous</a:t>
            </a:r>
            <a:r>
              <a:rPr lang="en-IE" sz="3200" dirty="0" smtClean="0"/>
              <a:t> expressions in translation</a:t>
            </a:r>
            <a:endParaRPr lang="en-IE" sz="3200" dirty="0"/>
          </a:p>
        </p:txBody>
      </p:sp>
      <p:sp>
        <p:nvSpPr>
          <p:cNvPr id="3" name="Plassholder for innhold 2"/>
          <p:cNvSpPr>
            <a:spLocks noGrp="1"/>
          </p:cNvSpPr>
          <p:nvPr>
            <p:ph idx="1"/>
          </p:nvPr>
        </p:nvSpPr>
        <p:spPr>
          <a:xfrm>
            <a:off x="457200" y="1700808"/>
            <a:ext cx="8229600" cy="4680520"/>
          </a:xfrm>
        </p:spPr>
        <p:txBody>
          <a:bodyPr/>
          <a:lstStyle/>
          <a:p>
            <a:pPr>
              <a:buNone/>
            </a:pPr>
            <a:r>
              <a:rPr lang="en-IE" dirty="0" smtClean="0"/>
              <a:t>	</a:t>
            </a:r>
            <a:r>
              <a:rPr lang="en-IE" sz="2400" dirty="0" smtClean="0"/>
              <a:t>1.	If two lexemes or constructions in language A are completely synonymous, it should not be possible to predict the original form on the basis of translations into language B.</a:t>
            </a:r>
          </a:p>
          <a:p>
            <a:pPr>
              <a:buNone/>
            </a:pPr>
            <a:endParaRPr lang="en-IE" sz="2400" dirty="0" smtClean="0"/>
          </a:p>
          <a:p>
            <a:pPr>
              <a:buNone/>
            </a:pPr>
            <a:r>
              <a:rPr lang="en-IE" sz="2400" dirty="0" smtClean="0"/>
              <a:t>	2.	The greater the degree of semantic overlap there is between two constructions in language A, the more difficult it should be to predict the original forms given their translations into language B.</a:t>
            </a:r>
          </a:p>
          <a:p>
            <a:pPr>
              <a:buNone/>
            </a:pPr>
            <a:endParaRPr lang="en-IE" sz="2400" dirty="0" smtClean="0"/>
          </a:p>
          <a:p>
            <a:pPr>
              <a:buNone/>
            </a:pPr>
            <a:r>
              <a:rPr lang="en-IE" sz="2400" dirty="0" smtClean="0"/>
              <a:t>	</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7</a:t>
            </a:fld>
            <a:endParaRPr lang="en-I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Possible consequences of semantic asymmetry between languages</a:t>
            </a:r>
            <a:endParaRPr lang="en-IE" sz="3200" dirty="0"/>
          </a:p>
        </p:txBody>
      </p:sp>
      <p:sp>
        <p:nvSpPr>
          <p:cNvPr id="3" name="Plassholder for innhold 2"/>
          <p:cNvSpPr>
            <a:spLocks noGrp="1"/>
          </p:cNvSpPr>
          <p:nvPr>
            <p:ph idx="1"/>
          </p:nvPr>
        </p:nvSpPr>
        <p:spPr>
          <a:xfrm>
            <a:off x="457200" y="1700808"/>
            <a:ext cx="8229600" cy="4680520"/>
          </a:xfrm>
        </p:spPr>
        <p:txBody>
          <a:bodyPr/>
          <a:lstStyle/>
          <a:p>
            <a:pPr>
              <a:buNone/>
            </a:pPr>
            <a:r>
              <a:rPr lang="en-IE" dirty="0" smtClean="0"/>
              <a:t>	</a:t>
            </a:r>
            <a:r>
              <a:rPr lang="en-IE" sz="2400" dirty="0" smtClean="0"/>
              <a:t>3. 	In cases where a semantic distinction in the original language is not evidenced in the language of translation, one may be misled into postulating a greater degree of synonymy in the original language than is in fact the case.</a:t>
            </a:r>
          </a:p>
          <a:p>
            <a:pPr>
              <a:buNone/>
            </a:pPr>
            <a:endParaRPr lang="en-IE" sz="2400" dirty="0" smtClean="0"/>
          </a:p>
          <a:p>
            <a:pPr>
              <a:buNone/>
            </a:pPr>
            <a:r>
              <a:rPr lang="en-IE" sz="2400" dirty="0" smtClean="0"/>
              <a:t>	4.	 The opposite case,  where a semantic distinction in the language of translation is not evidenced in the original language, should not, however, carry the danger of leading to false conclusions.</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8</a:t>
            </a:fld>
            <a:endParaRPr lang="en-I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IE" sz="3200" dirty="0" smtClean="0"/>
              <a:t>3. </a:t>
            </a:r>
            <a:r>
              <a:rPr lang="nb-NO" sz="3200" dirty="0" err="1" smtClean="0"/>
              <a:t>Description</a:t>
            </a:r>
            <a:r>
              <a:rPr lang="nb-NO" sz="3200" dirty="0" smtClean="0"/>
              <a:t> </a:t>
            </a:r>
            <a:r>
              <a:rPr lang="nb-NO" sz="3200" dirty="0" err="1" smtClean="0"/>
              <a:t>of</a:t>
            </a:r>
            <a:r>
              <a:rPr lang="nb-NO" sz="3200" dirty="0" smtClean="0"/>
              <a:t> corpus</a:t>
            </a:r>
            <a:endParaRPr lang="en-IE" sz="3200" dirty="0"/>
          </a:p>
        </p:txBody>
      </p:sp>
      <p:sp>
        <p:nvSpPr>
          <p:cNvPr id="3" name="Plassholder for innhold 2"/>
          <p:cNvSpPr>
            <a:spLocks noGrp="1"/>
          </p:cNvSpPr>
          <p:nvPr>
            <p:ph idx="1"/>
          </p:nvPr>
        </p:nvSpPr>
        <p:spPr>
          <a:xfrm>
            <a:off x="457200" y="1772816"/>
            <a:ext cx="8229600" cy="4536504"/>
          </a:xfrm>
        </p:spPr>
        <p:txBody>
          <a:bodyPr/>
          <a:lstStyle/>
          <a:p>
            <a:pPr>
              <a:buNone/>
            </a:pPr>
            <a:r>
              <a:rPr lang="en-IE" dirty="0" smtClean="0"/>
              <a:t>	</a:t>
            </a:r>
            <a:r>
              <a:rPr lang="en-IE" sz="2400" dirty="0" smtClean="0"/>
              <a:t>Compiled under the direction of Stig Johansson at the University of Oslo, the English-Norwegian Parallel Corpus (ENPC) consists of 50 extracts from English texts of some 12,000 words in length, together with their translations into Norwegian, and 50 extracts from Norwegian texts of similar length, together with their translations into English. Both fictional and non-fictional texts are represented.</a:t>
            </a:r>
          </a:p>
          <a:p>
            <a:pPr>
              <a:buNone/>
            </a:pPr>
            <a:endParaRPr lang="en-IE" sz="2400" dirty="0" smtClean="0"/>
          </a:p>
          <a:p>
            <a:pPr>
              <a:buNone/>
            </a:pPr>
            <a:r>
              <a:rPr lang="en-IE" sz="2400" dirty="0" smtClean="0"/>
              <a:t>	For the present paper only the original English texts and their translations were consulted. </a:t>
            </a:r>
            <a:endParaRPr lang="en-IE" sz="2400" dirty="0"/>
          </a:p>
        </p:txBody>
      </p:sp>
      <p:sp>
        <p:nvSpPr>
          <p:cNvPr id="4" name="Plassholder for lysbildenummer 3"/>
          <p:cNvSpPr>
            <a:spLocks noGrp="1"/>
          </p:cNvSpPr>
          <p:nvPr>
            <p:ph type="sldNum" sz="quarter" idx="12"/>
          </p:nvPr>
        </p:nvSpPr>
        <p:spPr/>
        <p:txBody>
          <a:bodyPr/>
          <a:lstStyle/>
          <a:p>
            <a:pPr>
              <a:defRPr/>
            </a:pPr>
            <a:fld id="{AEA77796-1AD4-4260-9082-88A473BD4816}" type="slidenum">
              <a:rPr lang="en-IE" smtClean="0"/>
              <a:pPr>
                <a:defRPr/>
              </a:pPr>
              <a:t>9</a:t>
            </a:fld>
            <a:endParaRPr lang="en-I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retsløp">
  <a:themeElements>
    <a:clrScheme name="Kretsløp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etslø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etsløp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etsløp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etsløp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etsløp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etsløp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etsløp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etsløp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etsløp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etsløp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6944</TotalTime>
  <Words>1224</Words>
  <Application>Microsoft Office PowerPoint</Application>
  <PresentationFormat>Skjermfremvisning (4:3)</PresentationFormat>
  <Paragraphs>264</Paragraphs>
  <Slides>35</Slides>
  <Notes>9</Notes>
  <HiddenSlides>0</HiddenSlides>
  <MMClips>0</MMClips>
  <ScaleCrop>false</ScaleCrop>
  <HeadingPairs>
    <vt:vector size="4" baseType="variant">
      <vt:variant>
        <vt:lpstr>Tema</vt:lpstr>
      </vt:variant>
      <vt:variant>
        <vt:i4>1</vt:i4>
      </vt:variant>
      <vt:variant>
        <vt:lpstr>Lysbildetitler</vt:lpstr>
      </vt:variant>
      <vt:variant>
        <vt:i4>35</vt:i4>
      </vt:variant>
    </vt:vector>
  </HeadingPairs>
  <TitlesOfParts>
    <vt:vector size="36" baseType="lpstr">
      <vt:lpstr>Kretsløp</vt:lpstr>
      <vt:lpstr>The (near-)synonyms begin and start: evidence from translation corpora</vt:lpstr>
      <vt:lpstr>Structure of paper</vt:lpstr>
      <vt:lpstr>1. Begin/start: previous studies</vt:lpstr>
      <vt:lpstr>Start more common in spoken English</vt:lpstr>
      <vt:lpstr>One semantic distinction proposed by Freed</vt:lpstr>
      <vt:lpstr>2. Why translation corpora?</vt:lpstr>
      <vt:lpstr>Synonomous expressions in translation</vt:lpstr>
      <vt:lpstr>Possible consequences of semantic asymmetry between languages</vt:lpstr>
      <vt:lpstr>3. Description of corpus</vt:lpstr>
      <vt:lpstr>4. Begin &amp; start in ENPC</vt:lpstr>
      <vt:lpstr>All tokens of begin &amp; start in ENPC: Four types of complementation</vt:lpstr>
      <vt:lpstr>Translations of begin &amp; start in ENPC</vt:lpstr>
      <vt:lpstr>Illustrations of four translation options (the fifth is avoidance!)</vt:lpstr>
      <vt:lpstr>Lysbilde 14</vt:lpstr>
      <vt:lpstr>All tokens of begin &amp; start in ENPC: five translation strategies</vt:lpstr>
      <vt:lpstr>Are differences significant?</vt:lpstr>
      <vt:lpstr>Lysbilde 17</vt:lpstr>
      <vt:lpstr>Begin to as a guarantor of initiation?</vt:lpstr>
      <vt:lpstr>5. A closer look at transitive nominal and intransitive constructions</vt:lpstr>
      <vt:lpstr>Just transitive tokens with nominal objects</vt:lpstr>
      <vt:lpstr>Transitive tokens translated by begynne</vt:lpstr>
      <vt:lpstr>Transitive tokens translated by other ingressives</vt:lpstr>
      <vt:lpstr>Ingressives exclusive to start</vt:lpstr>
      <vt:lpstr>Ingressives exclusive to begin</vt:lpstr>
      <vt:lpstr>Just intransitive tokens</vt:lpstr>
      <vt:lpstr>Intransitive tokens translated by begynne: with time adverbials</vt:lpstr>
      <vt:lpstr>Intransitive tokens translated by begynne: with no adverbial modification</vt:lpstr>
      <vt:lpstr>Intransitive tokens translated by other ingressives</vt:lpstr>
      <vt:lpstr>Ingressives exclusive to start</vt:lpstr>
      <vt:lpstr>Ingressives exclusive to begin</vt:lpstr>
      <vt:lpstr>6. Summary and conclusions</vt:lpstr>
      <vt:lpstr>Lysbilde 32</vt:lpstr>
      <vt:lpstr>Lysbilde 33</vt:lpstr>
      <vt:lpstr>References</vt:lpstr>
      <vt:lpstr>References continued</vt:lpstr>
    </vt:vector>
  </TitlesOfParts>
  <Company>Høgskolen i Hedmark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 to infinitive’: from specific to generic predication</dc:title>
  <dc:creator>Bruker</dc:creator>
  <cp:lastModifiedBy>Bruker</cp:lastModifiedBy>
  <cp:revision>541</cp:revision>
  <dcterms:created xsi:type="dcterms:W3CDTF">2006-02-16T08:27:14Z</dcterms:created>
  <dcterms:modified xsi:type="dcterms:W3CDTF">2010-10-27T08:02:43Z</dcterms:modified>
</cp:coreProperties>
</file>