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32" r:id="rId3"/>
    <p:sldId id="274" r:id="rId4"/>
    <p:sldId id="303" r:id="rId5"/>
    <p:sldId id="304" r:id="rId6"/>
    <p:sldId id="306" r:id="rId7"/>
    <p:sldId id="307" r:id="rId8"/>
    <p:sldId id="310" r:id="rId9"/>
    <p:sldId id="308" r:id="rId10"/>
    <p:sldId id="305" r:id="rId11"/>
    <p:sldId id="311" r:id="rId12"/>
    <p:sldId id="309" r:id="rId13"/>
    <p:sldId id="312" r:id="rId14"/>
    <p:sldId id="331" r:id="rId15"/>
    <p:sldId id="313" r:id="rId16"/>
    <p:sldId id="314" r:id="rId17"/>
    <p:sldId id="315" r:id="rId18"/>
    <p:sldId id="316" r:id="rId19"/>
    <p:sldId id="317" r:id="rId20"/>
    <p:sldId id="338" r:id="rId21"/>
    <p:sldId id="319" r:id="rId22"/>
    <p:sldId id="321" r:id="rId23"/>
    <p:sldId id="322" r:id="rId24"/>
    <p:sldId id="323" r:id="rId25"/>
    <p:sldId id="324" r:id="rId26"/>
    <p:sldId id="327" r:id="rId27"/>
    <p:sldId id="328" r:id="rId28"/>
    <p:sldId id="339" r:id="rId29"/>
    <p:sldId id="333" r:id="rId30"/>
    <p:sldId id="325" r:id="rId31"/>
    <p:sldId id="335" r:id="rId32"/>
    <p:sldId id="334" r:id="rId33"/>
    <p:sldId id="336" r:id="rId34"/>
    <p:sldId id="337" r:id="rId35"/>
    <p:sldId id="277" r:id="rId36"/>
    <p:sldId id="258" r:id="rId37"/>
  </p:sldIdLst>
  <p:sldSz cx="9144000" cy="6858000" type="screen4x3"/>
  <p:notesSz cx="7315200" cy="96012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374"/>
    <a:srgbClr val="1A4E88"/>
    <a:srgbClr val="89A4A7"/>
    <a:srgbClr val="CC3399"/>
    <a:srgbClr val="28905A"/>
    <a:srgbClr val="FFFFFF"/>
    <a:srgbClr val="33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72500" autoAdjust="0"/>
  </p:normalViewPr>
  <p:slideViewPr>
    <p:cSldViewPr>
      <p:cViewPr varScale="1">
        <p:scale>
          <a:sx n="53" d="100"/>
          <a:sy n="53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Re-thinking Synonymy, Helsinki, 28-30 October 2010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875BB-D5A8-46DD-8EA0-92ADCFBB81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nl-BE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120189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E932C6A0-E562-438C-9233-C2A2681FF0CD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BE" dirty="0" smtClean="0"/>
              <a:t>Dag Bert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In de bijlage vind je oud materiaal in een iets nieuwer jasje. Ik hoop </a:t>
            </a:r>
            <a:br>
              <a:rPr lang="nl-BE" dirty="0" smtClean="0"/>
            </a:br>
            <a:r>
              <a:rPr lang="nl-BE" dirty="0" smtClean="0"/>
              <a:t>dat de uitleg die ik erbij vermeld volstaat, anders roep je maar even. </a:t>
            </a:r>
            <a:br>
              <a:rPr lang="nl-BE" dirty="0" smtClean="0"/>
            </a:br>
            <a:r>
              <a:rPr lang="nl-BE" dirty="0" smtClean="0"/>
              <a:t>Om een lang verhaal kort te maken: ik kan de interactie-effecten die jij </a:t>
            </a:r>
            <a:br>
              <a:rPr lang="nl-BE" dirty="0" smtClean="0"/>
            </a:br>
            <a:r>
              <a:rPr lang="nl-BE" dirty="0" smtClean="0"/>
              <a:t>voorstelt niet testen, want minstens een van de variabelen in het </a:t>
            </a:r>
            <a:br>
              <a:rPr lang="nl-BE" dirty="0" smtClean="0"/>
            </a:br>
            <a:r>
              <a:rPr lang="nl-BE" dirty="0" smtClean="0"/>
              <a:t>interactie-effect was al significant in een 'gewone' analyse. Zijn er </a:t>
            </a:r>
            <a:br>
              <a:rPr lang="nl-BE" dirty="0" smtClean="0"/>
            </a:br>
            <a:r>
              <a:rPr lang="nl-BE" dirty="0" smtClean="0"/>
              <a:t>andere interactie-effecten die jij nog wil testen, interacties dus </a:t>
            </a:r>
            <a:br>
              <a:rPr lang="nl-BE" dirty="0" smtClean="0"/>
            </a:br>
            <a:r>
              <a:rPr lang="nl-BE" dirty="0" smtClean="0"/>
              <a:t>tussen variabelen die in de 'gewone' analyse significant waren.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Ik kijk dadelijk ook nog eens naar dat artikel van Gries &amp; Divjak, en </a:t>
            </a:r>
            <a:br>
              <a:rPr lang="nl-BE" dirty="0" smtClean="0"/>
            </a:br>
            <a:r>
              <a:rPr lang="nl-BE" dirty="0" smtClean="0"/>
              <a:t>laat je daarna weten hoe we dat kunnen integreren in de presentatie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Een paar suggesties bij de (prima) ppt: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 Slide 7: ik ga niet volledig akkoord met de conclusie 'not objectively </a:t>
            </a:r>
            <a:br>
              <a:rPr lang="nl-BE" dirty="0" smtClean="0"/>
            </a:br>
            <a:r>
              <a:rPr lang="nl-BE" dirty="0" smtClean="0"/>
              <a:t>verifiable'. It's hard, absoluut, maar de opdracht voor de </a:t>
            </a:r>
            <a:br>
              <a:rPr lang="nl-BE" dirty="0" smtClean="0"/>
            </a:br>
            <a:r>
              <a:rPr lang="nl-BE" dirty="0" smtClean="0"/>
              <a:t>corpuslinguïst is om manieren te vinden om het verschil tussen objectief </a:t>
            </a:r>
            <a:br>
              <a:rPr lang="nl-BE" dirty="0" smtClean="0"/>
            </a:br>
            <a:r>
              <a:rPr lang="nl-BE" dirty="0" smtClean="0"/>
              <a:t>en subjectief te operationaliseren. Ik zeg dus wel degelijk manieren, </a:t>
            </a:r>
            <a:br>
              <a:rPr lang="nl-BE" dirty="0" smtClean="0"/>
            </a:br>
            <a:r>
              <a:rPr lang="nl-BE" dirty="0" smtClean="0"/>
              <a:t>verschillende operationalisaties die je naast elkaar legt en met elkaar </a:t>
            </a:r>
            <a:br>
              <a:rPr lang="nl-BE" dirty="0" smtClean="0"/>
            </a:br>
            <a:r>
              <a:rPr lang="nl-BE" dirty="0" smtClean="0"/>
              <a:t>vergelijkt, ten einde beter vat te krijgen op het verschil. Zelfde </a:t>
            </a:r>
            <a:br>
              <a:rPr lang="nl-BE" dirty="0" smtClean="0"/>
            </a:br>
            <a:r>
              <a:rPr lang="nl-BE" dirty="0" smtClean="0"/>
              <a:t>opmerking geldt voor een aantal andere factoren die je later in de </a:t>
            </a:r>
            <a:br>
              <a:rPr lang="nl-BE" dirty="0" smtClean="0"/>
            </a:br>
            <a:r>
              <a:rPr lang="nl-BE" dirty="0" smtClean="0"/>
              <a:t>presentatie noemt.</a:t>
            </a:r>
            <a:br>
              <a:rPr lang="nl-BE" dirty="0" smtClean="0"/>
            </a:br>
            <a:r>
              <a:rPr lang="nl-BE" dirty="0" smtClean="0"/>
              <a:t>- Slide 17: hier zou ik al even vermelden dat de selectie van de data </a:t>
            </a:r>
            <a:br>
              <a:rPr lang="nl-BE" dirty="0" smtClean="0"/>
            </a:br>
            <a:r>
              <a:rPr lang="nl-BE" dirty="0" smtClean="0"/>
              <a:t>ervoor zorgt dat we het effect van modus (gesproken vs. geschreven) niet </a:t>
            </a:r>
            <a:br>
              <a:rPr lang="nl-BE" dirty="0" smtClean="0"/>
            </a:br>
            <a:r>
              <a:rPr lang="nl-BE" dirty="0" smtClean="0"/>
              <a:t>kunnen testen, aangezien we ervoor gecontroleerd hebben. In </a:t>
            </a:r>
            <a:br>
              <a:rPr lang="nl-BE" dirty="0" smtClean="0"/>
            </a:br>
            <a:r>
              <a:rPr lang="nl-BE" dirty="0" smtClean="0"/>
              <a:t>vervolgonderzoek kunnen we dat erbij nemen.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 Ik zou ergens in de presentatie nog een overzicht geven van alle 8 </a:t>
            </a:r>
            <a:br>
              <a:rPr lang="nl-BE" dirty="0" smtClean="0"/>
            </a:br>
            <a:r>
              <a:rPr lang="nl-BE" dirty="0" smtClean="0"/>
              <a:t>variabelen die significant zijn. tenzij ik erover gekeken heb, staat die </a:t>
            </a:r>
            <a:br>
              <a:rPr lang="nl-BE" dirty="0" smtClean="0"/>
            </a:br>
            <a:r>
              <a:rPr lang="nl-BE" dirty="0" smtClean="0"/>
              <a:t>lijst er niet in. Ik zou ook het tabelletje presenteren dat ik in de </a:t>
            </a:r>
            <a:br>
              <a:rPr lang="nl-BE" dirty="0" smtClean="0"/>
            </a:br>
            <a:r>
              <a:rPr lang="nl-BE" dirty="0" smtClean="0"/>
              <a:t>bijlage heb meegestuurd, gewoon ter volledigheid (geeft, vind ik, </a:t>
            </a:r>
            <a:br>
              <a:rPr lang="nl-BE" dirty="0" smtClean="0"/>
            </a:br>
            <a:r>
              <a:rPr lang="nl-BE" dirty="0" smtClean="0"/>
              <a:t>vertrouwen).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 Slide 20: ik zou de informatie hier vervangen door iets als het volgende: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Statistical modeling of the variation:</a:t>
            </a:r>
            <a:br>
              <a:rPr lang="nl-BE" dirty="0" smtClean="0"/>
            </a:br>
            <a:r>
              <a:rPr lang="nl-BE" dirty="0" smtClean="0"/>
              <a:t>- Do all exp. variables have a significant effect on the choice between </a:t>
            </a:r>
            <a:br>
              <a:rPr lang="nl-BE" dirty="0" smtClean="0"/>
            </a:br>
            <a:r>
              <a:rPr lang="nl-BE" dirty="0" smtClean="0"/>
              <a:t>should and ought?</a:t>
            </a:r>
            <a:br>
              <a:rPr lang="nl-BE" dirty="0" smtClean="0"/>
            </a:br>
            <a:r>
              <a:rPr lang="nl-BE" dirty="0" smtClean="0"/>
              <a:t>- What is the relative impact of each exp. variable?</a:t>
            </a:r>
            <a:br>
              <a:rPr lang="nl-BE" dirty="0" smtClean="0"/>
            </a:br>
            <a:r>
              <a:rPr lang="nl-BE" dirty="0" smtClean="0"/>
              <a:t>- How do the different exp. variables relate to each other? Are some of </a:t>
            </a:r>
            <a:br>
              <a:rPr lang="nl-BE" dirty="0" smtClean="0"/>
            </a:br>
            <a:r>
              <a:rPr lang="nl-BE" dirty="0" smtClean="0"/>
              <a:t>the variables redundant given the effect of other variables</a:t>
            </a:r>
            <a:br>
              <a:rPr lang="nl-BE" dirty="0" smtClean="0"/>
            </a:br>
            <a:r>
              <a:rPr lang="nl-BE" dirty="0" smtClean="0"/>
              <a:t>- What is the collective effect of all exp. variables on the choice of </a:t>
            </a:r>
            <a:br>
              <a:rPr lang="nl-BE" dirty="0" smtClean="0"/>
            </a:br>
            <a:r>
              <a:rPr lang="nl-BE" dirty="0" smtClean="0"/>
              <a:t>word order? How much of the variation in the data set can be explained </a:t>
            </a:r>
            <a:br>
              <a:rPr lang="nl-BE" dirty="0" smtClean="0"/>
            </a:br>
            <a:r>
              <a:rPr lang="nl-BE" dirty="0" smtClean="0"/>
              <a:t>by the variables?</a:t>
            </a:r>
            <a:br>
              <a:rPr lang="nl-BE" dirty="0" smtClean="0"/>
            </a:br>
            <a:r>
              <a:rPr lang="nl-BE" dirty="0" smtClean="0"/>
              <a:t>- What is the predictive power of the model? To what extent can we </a:t>
            </a:r>
            <a:br>
              <a:rPr lang="nl-BE" dirty="0" smtClean="0"/>
            </a:br>
            <a:r>
              <a:rPr lang="nl-BE" dirty="0" smtClean="0"/>
              <a:t>predict on the basis of the set of variables what language users will </a:t>
            </a:r>
            <a:br>
              <a:rPr lang="nl-BE" dirty="0" smtClean="0"/>
            </a:br>
            <a:r>
              <a:rPr lang="nl-BE" dirty="0" smtClean="0"/>
              <a:t>choose: should or ought?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 Aan het eind een slide toevoegen met future work: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* refining operationalizations of 'complex' variables as subjectivity </a:t>
            </a:r>
            <a:br>
              <a:rPr lang="nl-BE" dirty="0" smtClean="0"/>
            </a:br>
            <a:r>
              <a:rPr lang="nl-BE" dirty="0" smtClean="0"/>
              <a:t>and objectivity</a:t>
            </a:r>
            <a:br>
              <a:rPr lang="nl-BE" dirty="0" smtClean="0"/>
            </a:br>
            <a:r>
              <a:rPr lang="nl-BE" dirty="0" smtClean="0"/>
              <a:t>* Introducing new variables to the model, such as ???</a:t>
            </a:r>
            <a:br>
              <a:rPr lang="nl-BE" dirty="0" smtClean="0"/>
            </a:br>
            <a:r>
              <a:rPr lang="nl-BE" dirty="0" smtClean="0"/>
              <a:t>* Including interaction effects</a:t>
            </a:r>
            <a:br>
              <a:rPr lang="nl-BE" dirty="0" smtClean="0"/>
            </a:br>
            <a:r>
              <a:rPr lang="nl-BE" dirty="0" smtClean="0"/>
              <a:t>* Investigating the influence of individual verbs / authors on the </a:t>
            </a:r>
            <a:br>
              <a:rPr lang="nl-BE" dirty="0" smtClean="0"/>
            </a:br>
            <a:r>
              <a:rPr lang="nl-BE" dirty="0" smtClean="0"/>
              <a:t>global picture by means of mixed effects models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Groetjes</a:t>
            </a:r>
            <a:br>
              <a:rPr lang="nl-BE" dirty="0" smtClean="0"/>
            </a:br>
            <a:r>
              <a:rPr lang="nl-BE" dirty="0" smtClean="0"/>
              <a:t>Gert</a:t>
            </a:r>
          </a:p>
          <a:p>
            <a:r>
              <a:rPr lang="nl-B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Nieuwe analyse met main effects (met minimale veranderingen)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Opmerking: ik heb de analyse van de vorige keer overgedaan met exclusive van de niet-significante variabelen. Ik heb die niet-significante variabelen uit het model gegooid, omdat die het effect van de significante variabelen kunnen vertroebelen. In de pratkijk blijkt dat nogal meet e vallen, maar Koen bevestigt me dat date en standaardpraktijk is; gooi alles uit het model dat niet significant bijdraagt en herfit het model dan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Parameter and its setting for selection of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Odds ratio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Significance</a:t>
            </a:r>
            <a:endParaRPr lang="en-GB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Subject-operator inversion: yes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Following word: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Adverb: none or right after the auxiliary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4.1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Polarity: (verb-marked) negative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 proposition embedded by an item like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yes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Past-time reference: no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 proposition embedded by a cognition item: no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2.2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 of the subject: third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2: Statistical model of the variation between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ought to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with predictors for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odds ratios and significance levels (‘***’: p &lt; 0.001; ‘**’: p &lt; 0.01; ‘*’: p &lt; 0.05; ‘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.’: not significant); ‘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.’ = not applicable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c-value = 0.678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VIF (Variance Inflation Factors)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excellent, want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varieert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tussen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1.007 en 1.05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hetgeen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wijst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collineariteit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is)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Nieuwe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interactie-effecten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(met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minimale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veranderingen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Noot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vooraf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de interactive-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 je me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doorgestuurd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kunnen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integreren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omdat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minstens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één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die in het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oorspronkelijke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model 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-significant was: het heft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interactive-effect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tussen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twee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variabelen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ervan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significant is in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enkel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main effects.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 smtClean="0"/>
          </a:p>
          <a:p>
            <a:r>
              <a:rPr lang="nl-BE" dirty="0" smtClean="0"/>
              <a:t>Dag Bert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Ik probeer hieronder kort samen te vatten wat Divjak en Gries 2006 </a:t>
            </a:r>
            <a:br>
              <a:rPr lang="nl-BE" dirty="0" smtClean="0"/>
            </a:br>
            <a:r>
              <a:rPr lang="nl-BE" dirty="0" smtClean="0"/>
              <a:t>gedaan hebben. Ik geloof dat het relevant is als je hier en daar eens </a:t>
            </a:r>
            <a:br>
              <a:rPr lang="nl-BE" dirty="0" smtClean="0"/>
            </a:br>
            <a:r>
              <a:rPr lang="nl-BE" dirty="0" smtClean="0"/>
              <a:t>een keer verwijst naar hun werk.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 Zij beweren dat synoniemen hetzelfde uitdrukken, maar vanuit </a:t>
            </a:r>
            <a:br>
              <a:rPr lang="nl-BE" dirty="0" smtClean="0"/>
            </a:br>
            <a:r>
              <a:rPr lang="nl-BE" dirty="0" smtClean="0"/>
              <a:t>verschillende perspectieven (blz. 24). Ik neem aan dat wij het daarmee </a:t>
            </a:r>
            <a:br>
              <a:rPr lang="nl-BE" dirty="0" smtClean="0"/>
            </a:br>
            <a:r>
              <a:rPr lang="nl-BE" dirty="0" smtClean="0"/>
              <a:t>eens zijn.</a:t>
            </a:r>
            <a:br>
              <a:rPr lang="nl-BE" dirty="0" smtClean="0"/>
            </a:br>
            <a:r>
              <a:rPr lang="nl-BE" dirty="0" smtClean="0"/>
              <a:t>- Een van de problemen die zij aanraken, maar niet behandelen, is het </a:t>
            </a:r>
            <a:br>
              <a:rPr lang="nl-BE" dirty="0" smtClean="0"/>
            </a:br>
            <a:r>
              <a:rPr lang="nl-BE" dirty="0" smtClean="0"/>
              <a:t>delineation problem: hoe weet je welke woorden synoniemen zijn van </a:t>
            </a:r>
            <a:br>
              <a:rPr lang="nl-BE" dirty="0" smtClean="0"/>
            </a:br>
            <a:r>
              <a:rPr lang="nl-BE" dirty="0" smtClean="0"/>
              <a:t>elkaar? Zij laten zien dat voor de Russische werkwoorden van 'proberen' </a:t>
            </a:r>
            <a:br>
              <a:rPr lang="nl-BE" dirty="0" smtClean="0"/>
            </a:br>
            <a:r>
              <a:rPr lang="nl-BE" dirty="0" smtClean="0"/>
              <a:t>er heel verschillende sets van werkwoorden opgesteld worden door </a:t>
            </a:r>
            <a:br>
              <a:rPr lang="nl-BE" dirty="0" smtClean="0"/>
            </a:br>
            <a:r>
              <a:rPr lang="nl-BE" dirty="0" smtClean="0"/>
              <a:t>verschillende onderzoekers. Is het bij ons een clear case? Zo ja, kan je </a:t>
            </a:r>
            <a:br>
              <a:rPr lang="nl-BE" dirty="0" smtClean="0"/>
            </a:br>
            <a:r>
              <a:rPr lang="nl-BE" dirty="0" smtClean="0"/>
              <a:t>dat op objectieve gronden aantonen?</a:t>
            </a:r>
            <a:br>
              <a:rPr lang="nl-BE" dirty="0" smtClean="0"/>
            </a:br>
            <a:r>
              <a:rPr lang="nl-BE" dirty="0" smtClean="0"/>
              <a:t>- Een ander probleem is het structuring probleem: niet alleen het aantal </a:t>
            </a:r>
            <a:br>
              <a:rPr lang="nl-BE" dirty="0" smtClean="0"/>
            </a:br>
            <a:r>
              <a:rPr lang="nl-BE" dirty="0" smtClean="0"/>
              <a:t>werkwoorden in zo'n synoniemenset verschilt, ook de interne structuur </a:t>
            </a:r>
            <a:br>
              <a:rPr lang="nl-BE" dirty="0" smtClean="0"/>
            </a:br>
            <a:r>
              <a:rPr lang="nl-BE" dirty="0" smtClean="0"/>
              <a:t>verschilt.</a:t>
            </a:r>
            <a:br>
              <a:rPr lang="nl-BE" dirty="0" smtClean="0"/>
            </a:br>
            <a:r>
              <a:rPr lang="nl-BE" dirty="0" smtClean="0"/>
              <a:t>- Een basic concept dat zij introduceren is het 'behavioral profile': </a:t>
            </a:r>
            <a:br>
              <a:rPr lang="nl-BE" dirty="0" smtClean="0"/>
            </a:br>
            <a:r>
              <a:rPr lang="nl-BE" dirty="0" smtClean="0"/>
              <a:t>dat is de set van waarden per werkwoord voor verschillende werkwoorden. </a:t>
            </a:r>
            <a:br>
              <a:rPr lang="nl-BE" dirty="0" smtClean="0"/>
            </a:br>
            <a:r>
              <a:rPr lang="nl-BE" dirty="0" smtClean="0"/>
              <a:t>Dat komt overeen met wat wij gedaan hebben: ought en should zijn </a:t>
            </a:r>
            <a:br>
              <a:rPr lang="nl-BE" dirty="0" smtClean="0"/>
            </a:br>
            <a:r>
              <a:rPr lang="nl-BE" dirty="0" smtClean="0"/>
              <a:t>gecodeerd voor 8 variabelen: de combinatie van de specifieke waarden per </a:t>
            </a:r>
            <a:br>
              <a:rPr lang="nl-BE" dirty="0" smtClean="0"/>
            </a:br>
            <a:r>
              <a:rPr lang="nl-BE" dirty="0" smtClean="0"/>
              <a:t>werkwoord is een behavioral profile, dat zegt hoe het synoniem gebruikt </a:t>
            </a:r>
            <a:br>
              <a:rPr lang="nl-BE" dirty="0" smtClean="0"/>
            </a:br>
            <a:r>
              <a:rPr lang="nl-BE" dirty="0" smtClean="0"/>
              <a:t>wordt in real language use, en hoe het verschil van het near synonym.</a:t>
            </a:r>
            <a:br>
              <a:rPr lang="nl-BE" dirty="0" smtClean="0"/>
            </a:br>
            <a:r>
              <a:rPr lang="nl-BE" dirty="0" smtClean="0"/>
              <a:t>- Zij gebruiken hiërarchische clusteranalyse om inzicht te krijgen in de </a:t>
            </a:r>
            <a:br>
              <a:rPr lang="nl-BE" dirty="0" smtClean="0"/>
            </a:br>
            <a:r>
              <a:rPr lang="nl-BE" dirty="0" smtClean="0"/>
              <a:t>semantisch-conceptuele structuur van de set near-synonyms. Volgens mij </a:t>
            </a:r>
            <a:br>
              <a:rPr lang="nl-BE" dirty="0" smtClean="0"/>
            </a:br>
            <a:r>
              <a:rPr lang="nl-BE" dirty="0" smtClean="0"/>
              <a:t>kan onze logistische regressie daarnaast staan. Zij kunnen geen gebruik </a:t>
            </a:r>
            <a:br>
              <a:rPr lang="nl-BE" dirty="0" smtClean="0"/>
            </a:br>
            <a:r>
              <a:rPr lang="nl-BE" dirty="0" smtClean="0"/>
              <a:t>maken van logreg, omdat ze meer dan twee werkwoorden tegelijkertijd </a:t>
            </a:r>
            <a:br>
              <a:rPr lang="nl-BE" dirty="0" smtClean="0"/>
            </a:br>
            <a:r>
              <a:rPr lang="nl-BE" dirty="0" smtClean="0"/>
              <a:t>bestuderen. Maar op zich is die clusteranalyse van hen geen betere </a:t>
            </a:r>
            <a:br>
              <a:rPr lang="nl-BE" dirty="0" smtClean="0"/>
            </a:br>
            <a:r>
              <a:rPr lang="nl-BE" dirty="0" smtClean="0"/>
              <a:t>techniek om dit soort van vragen te behandelen. Hun opmerking kan </a:t>
            </a:r>
            <a:br>
              <a:rPr lang="nl-BE" dirty="0" smtClean="0"/>
            </a:br>
            <a:r>
              <a:rPr lang="nl-BE" dirty="0" smtClean="0"/>
              <a:t>natuurlijk wel zijn dat wij er een geïdealiseerde set van gemaakt </a:t>
            </a:r>
            <a:br>
              <a:rPr lang="nl-BE" dirty="0" smtClean="0"/>
            </a:br>
            <a:r>
              <a:rPr lang="nl-BE" dirty="0" smtClean="0"/>
              <a:t>hebben, dat we andere near-synonyms over het hoofd hebben gezien.</a:t>
            </a:r>
            <a:br>
              <a:rPr lang="nl-BE" dirty="0" smtClean="0"/>
            </a:br>
            <a:r>
              <a:rPr lang="nl-BE" dirty="0" smtClean="0"/>
              <a:t>- Basishypothese is dat de distributionele eigenschappen van de </a:t>
            </a:r>
            <a:br>
              <a:rPr lang="nl-BE" dirty="0" smtClean="0"/>
            </a:br>
            <a:r>
              <a:rPr lang="nl-BE" dirty="0" smtClean="0"/>
              <a:t>werkwoorden semantische (dis)similariteit weerspiegelt. </a:t>
            </a:r>
            <a:br>
              <a:rPr lang="nl-BE" dirty="0" smtClean="0"/>
            </a:br>
            <a:r>
              <a:rPr lang="nl-BE" dirty="0" smtClean="0"/>
              <a:t>Standaardopvatting, die ook ten grondslag ligt aan onze analyses: wij </a:t>
            </a:r>
            <a:br>
              <a:rPr lang="nl-BE" dirty="0" smtClean="0"/>
            </a:br>
            <a:r>
              <a:rPr lang="nl-BE" dirty="0" smtClean="0"/>
              <a:t>gebruiken ook syntagmatische variabelen om de semantische verschillen </a:t>
            </a:r>
            <a:br>
              <a:rPr lang="nl-BE" dirty="0" smtClean="0"/>
            </a:br>
            <a:r>
              <a:rPr lang="nl-BE" dirty="0" smtClean="0"/>
              <a:t>tussen should en ought te duiden.</a:t>
            </a:r>
            <a:br>
              <a:rPr lang="nl-BE" dirty="0" smtClean="0"/>
            </a:br>
            <a:r>
              <a:rPr lang="nl-BE" dirty="0" smtClean="0"/>
              <a:t>- Zij hebben zomaar eventjes 87 variabelen onderzocht! Misschien moeten </a:t>
            </a:r>
            <a:br>
              <a:rPr lang="nl-BE" dirty="0" smtClean="0"/>
            </a:br>
            <a:r>
              <a:rPr lang="nl-BE" dirty="0" smtClean="0"/>
              <a:t>wij daaruit concluderen dat we het best ook nog even op zoek gaan naar </a:t>
            </a:r>
            <a:br>
              <a:rPr lang="nl-BE" dirty="0" smtClean="0"/>
            </a:br>
            <a:r>
              <a:rPr lang="nl-BE" dirty="0" smtClean="0"/>
              <a:t>andere variabelen. De variabelen worden in het artikel besproken vanaf </a:t>
            </a:r>
            <a:br>
              <a:rPr lang="nl-BE" dirty="0" smtClean="0"/>
            </a:br>
            <a:r>
              <a:rPr lang="nl-BE" dirty="0" smtClean="0"/>
              <a:t>blz. 30. het artikel vind je op Gries' website. Het is het 2006-artikel </a:t>
            </a:r>
            <a:br>
              <a:rPr lang="nl-BE" dirty="0" smtClean="0"/>
            </a:br>
            <a:r>
              <a:rPr lang="nl-BE" dirty="0" smtClean="0"/>
              <a:t>met Divjak. De lijst van variabelen bevat misschien ideeën voor ons? Zij </a:t>
            </a:r>
            <a:br>
              <a:rPr lang="nl-BE" dirty="0" smtClean="0"/>
            </a:br>
            <a:r>
              <a:rPr lang="nl-BE" dirty="0" smtClean="0"/>
              <a:t>bestuderen enkel, of toch voornamelijk, objectiveerbare formele parameters.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Mocht er nog wat zijn, Bert, dan laat je het maar weten, he. Ik lees </a:t>
            </a:r>
            <a:br>
              <a:rPr lang="nl-BE" dirty="0" smtClean="0"/>
            </a:br>
            <a:r>
              <a:rPr lang="nl-BE" dirty="0" smtClean="0"/>
              <a:t>vanavond mijn mail nog wel een keer. Mocht ik je niet meer horen: veel </a:t>
            </a:r>
            <a:br>
              <a:rPr lang="nl-BE" dirty="0" smtClean="0"/>
            </a:br>
            <a:r>
              <a:rPr lang="nl-BE" dirty="0" smtClean="0"/>
              <a:t>succes in Helsinki!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Groeten</a:t>
            </a:r>
            <a:br>
              <a:rPr lang="nl-BE" dirty="0" smtClean="0"/>
            </a:br>
            <a:r>
              <a:rPr lang="nl-BE" dirty="0" smtClean="0"/>
              <a:t>Gert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Re-thinking Synonymy, Helsinki, 28-30 October 2010</a:t>
            </a:r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VE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0850" y="469900"/>
            <a:ext cx="14144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448550" y="6234113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6" name="Afbeelding 12" descr="balkj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93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UCG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944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008813" y="-25400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9" name="Picture 11" descr="logo-veto_zw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0"/>
            <a:ext cx="236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6672282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33854"/>
            <a:ext cx="6643734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7448550" y="6234113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6" name="Afbeelding 12" descr="balkj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93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VE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50" y="469900"/>
            <a:ext cx="14144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UCG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944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7008813" y="-25400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10" name="Picture 11" descr="logo-veto_zw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466" y="928670"/>
            <a:ext cx="6929438" cy="1143000"/>
          </a:xfrm>
        </p:spPr>
        <p:txBody>
          <a:bodyPr/>
          <a:lstStyle>
            <a:lvl1pPr algn="l">
              <a:defRPr sz="3600"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2445" y="2340000"/>
            <a:ext cx="6929438" cy="3780000"/>
          </a:xfr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0"/>
          </p:nvPr>
        </p:nvSpPr>
        <p:spPr>
          <a:xfrm>
            <a:off x="500034" y="6143644"/>
            <a:ext cx="6929438" cy="714356"/>
          </a:xfrm>
        </p:spPr>
        <p:txBody>
          <a:bodyPr/>
          <a:lstStyle>
            <a:lvl1pPr>
              <a:buNone/>
              <a:defRPr sz="16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logo-veto_zw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4000" y="2340000"/>
            <a:ext cx="4038600" cy="37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340000"/>
            <a:ext cx="4038600" cy="37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38275" y="6245225"/>
            <a:ext cx="2205038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57625" y="6245225"/>
            <a:ext cx="3487738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logo-veto_zw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51678"/>
            <a:ext cx="4040188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340000"/>
            <a:ext cx="4040188" cy="37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351678"/>
            <a:ext cx="4041775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40000"/>
            <a:ext cx="4041775" cy="37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38275" y="6245225"/>
            <a:ext cx="2205038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57625" y="6245225"/>
            <a:ext cx="3487738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8625" y="6245225"/>
            <a:ext cx="785813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EEF15FB-75CB-4685-85F3-AD310F3162F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7448550" y="6234113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4" name="Afbeelding 12" descr="balkj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93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VE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50" y="469900"/>
            <a:ext cx="14144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UCG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944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7008813" y="-25400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8" name="Picture 11" descr="logo-veto_zw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3"/>
          <p:cNvSpPr>
            <a:spLocks noChangeShapeType="1"/>
          </p:cNvSpPr>
          <p:nvPr/>
        </p:nvSpPr>
        <p:spPr bwMode="auto">
          <a:xfrm>
            <a:off x="7448550" y="6234113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3" name="Afbeelding 12" descr="balkj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93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VE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850" y="469900"/>
            <a:ext cx="14144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CG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944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7008813" y="-25400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7" name="Picture 11" descr="logo-veto_zw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928688"/>
            <a:ext cx="6929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2339975"/>
            <a:ext cx="6929438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448550" y="6234113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2053" name="Afbeelding 12" descr="balkje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7938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4" descr="VE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30850" y="469900"/>
            <a:ext cx="14144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5" descr="UCG_cmyk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304800"/>
            <a:ext cx="1944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7008813" y="-25400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BE">
              <a:cs typeface="+mn-cs"/>
            </a:endParaRPr>
          </a:p>
        </p:txBody>
      </p:sp>
      <p:pic>
        <p:nvPicPr>
          <p:cNvPr id="2057" name="Picture 11" descr="logo-veto_zwar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56550" y="6227763"/>
            <a:ext cx="5746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500063" y="6143625"/>
            <a:ext cx="6929437" cy="714375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</a:lstStyle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smtClean="0">
                <a:cs typeface="+mn-cs"/>
              </a:rPr>
              <a:t>Click to edit Master text styles</a:t>
            </a:r>
          </a:p>
          <a:p>
            <a:pPr marL="682625" lvl="1" indent="-341313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kern="0" smtClean="0">
                <a:cs typeface="+mn-cs"/>
              </a:rPr>
              <a:t>Second level</a:t>
            </a:r>
          </a:p>
          <a:p>
            <a:pPr marL="1025525" lvl="2" indent="-341313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smtClean="0">
                <a:cs typeface="+mn-cs"/>
              </a:rPr>
              <a:t>Third level</a:t>
            </a:r>
          </a:p>
          <a:p>
            <a:pPr marL="1366838" lvl="3" indent="-341313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kern="0" smtClean="0">
                <a:cs typeface="+mn-cs"/>
              </a:rPr>
              <a:t>Fourth level</a:t>
            </a:r>
          </a:p>
          <a:p>
            <a:pPr marL="1709738" lvl="4" indent="-341313" eaLnBrk="0" hangingPunct="0">
              <a:spcBef>
                <a:spcPct val="20000"/>
              </a:spcBef>
              <a:buFontTx/>
              <a:buChar char="»"/>
              <a:defRPr/>
            </a:pPr>
            <a:r>
              <a:rPr lang="en-US" kern="0" smtClean="0">
                <a:cs typeface="+mn-cs"/>
              </a:rPr>
              <a:t>Fifth level</a:t>
            </a:r>
            <a:endParaRPr lang="nl-BE" kern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682625" indent="-3413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entury Gothic" pitchFamily="34" charset="0"/>
        </a:defRPr>
      </a:lvl2pPr>
      <a:lvl3pPr marL="1025525" indent="-3413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entury Gothic" pitchFamily="34" charset="0"/>
        </a:defRPr>
      </a:lvl3pPr>
      <a:lvl4pPr marL="1366838" indent="-3413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entury Gothic" pitchFamily="34" charset="0"/>
        </a:defRPr>
      </a:lvl4pPr>
      <a:lvl5pPr marL="1709738" indent="-3413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entury Gothic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6847086" cy="1470025"/>
          </a:xfrm>
        </p:spPr>
        <p:txBody>
          <a:bodyPr/>
          <a:lstStyle/>
          <a:p>
            <a:r>
              <a:rPr lang="en-GB" sz="4000" b="1" i="1" dirty="0" smtClean="0"/>
              <a:t>We ought to re-think synonymy, shouldn’t we? </a:t>
            </a:r>
            <a:br>
              <a:rPr lang="en-GB" sz="4000" b="1" i="1" dirty="0" smtClean="0"/>
            </a:br>
            <a:r>
              <a:rPr lang="en-GB" sz="2000" b="1" i="1" dirty="0" smtClean="0"/>
              <a:t>A corpus-based reassessment of two</a:t>
            </a:r>
            <a:br>
              <a:rPr lang="en-GB" sz="2000" b="1" i="1" dirty="0" smtClean="0"/>
            </a:br>
            <a:r>
              <a:rPr lang="en-GB" sz="2000" b="1" dirty="0" smtClean="0"/>
              <a:t>English modals’ substitutability</a:t>
            </a:r>
            <a:endParaRPr lang="nl-BE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149080"/>
            <a:ext cx="6696744" cy="1752600"/>
          </a:xfrm>
        </p:spPr>
        <p:txBody>
          <a:bodyPr/>
          <a:lstStyle/>
          <a:p>
            <a:pPr eaLnBrk="1" hangingPunct="1"/>
            <a:r>
              <a:rPr lang="nl-BE" dirty="0" smtClean="0"/>
              <a:t>Bert Cappelle</a:t>
            </a:r>
          </a:p>
          <a:p>
            <a:pPr eaLnBrk="1" hangingPunct="1"/>
            <a:r>
              <a:rPr lang="nl-BE" dirty="0" smtClean="0"/>
              <a:t>Gert De Sutter</a:t>
            </a:r>
          </a:p>
          <a:p>
            <a:pPr eaLnBrk="1" hangingPunct="1"/>
            <a:endParaRPr lang="nl-BE" dirty="0" smtClean="0"/>
          </a:p>
          <a:p>
            <a:pPr eaLnBrk="1" hangingPunct="1"/>
            <a:r>
              <a:rPr lang="nl-BE" sz="1800" dirty="0" smtClean="0"/>
              <a:t>Faculty of Translation Studies</a:t>
            </a:r>
          </a:p>
          <a:p>
            <a:pPr eaLnBrk="1" hangingPunct="1"/>
            <a:r>
              <a:rPr lang="nl-BE" sz="1800" dirty="0" smtClean="0"/>
              <a:t>University College Ghent</a:t>
            </a:r>
          </a:p>
          <a:p>
            <a:pPr eaLnBrk="1" hangingPunct="1"/>
            <a:endParaRPr lang="nl-BE" sz="18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0"/>
            <a:ext cx="236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dirty="0" smtClean="0">
                <a:solidFill>
                  <a:srgbClr val="164374"/>
                </a:solidFill>
              </a:rPr>
              <a:t>As you </a:t>
            </a:r>
            <a:r>
              <a:rPr lang="nl-BE" b="1" dirty="0" smtClean="0">
                <a:solidFill>
                  <a:srgbClr val="164374"/>
                </a:solidFill>
              </a:rPr>
              <a:t>should</a:t>
            </a:r>
            <a:r>
              <a:rPr lang="nl-BE" dirty="0" smtClean="0">
                <a:solidFill>
                  <a:srgbClr val="164374"/>
                </a:solidFill>
              </a:rPr>
              <a:t> know, ...</a:t>
            </a:r>
          </a:p>
          <a:p>
            <a:pPr marL="0" indent="0" eaLnBrk="1" hangingPunct="1">
              <a:buFontTx/>
              <a:buNone/>
            </a:pPr>
            <a:r>
              <a:rPr lang="nl-BE" dirty="0" smtClean="0">
                <a:solidFill>
                  <a:srgbClr val="164374"/>
                </a:solidFill>
              </a:rPr>
              <a:t>As you </a:t>
            </a:r>
            <a:r>
              <a:rPr lang="nl-BE" b="1" dirty="0" smtClean="0">
                <a:solidFill>
                  <a:srgbClr val="164374"/>
                </a:solidFill>
              </a:rPr>
              <a:t>ought to</a:t>
            </a:r>
            <a:r>
              <a:rPr lang="nl-BE" dirty="0" smtClean="0">
                <a:solidFill>
                  <a:srgbClr val="164374"/>
                </a:solidFill>
              </a:rPr>
              <a:t> know, ...</a:t>
            </a:r>
            <a:r>
              <a:rPr lang="nl-BE" dirty="0" smtClean="0"/>
              <a:t> [more aggressive: implies the addressee doesn’t yet know]</a:t>
            </a:r>
          </a:p>
          <a:p>
            <a:pPr marL="0" indent="0" eaLnBrk="1" hangingPunct="1">
              <a:buFontTx/>
              <a:buNone/>
            </a:pPr>
            <a:r>
              <a:rPr lang="nl-BE" dirty="0" smtClean="0"/>
              <a:t>(Westney, 1995: 170)</a:t>
            </a:r>
          </a:p>
          <a:p>
            <a:pPr marL="0" indent="0" eaLnBrk="1" hangingPunct="1">
              <a:buFontTx/>
              <a:buNone/>
            </a:pPr>
            <a:endParaRPr lang="nl-BE" dirty="0" smtClean="0"/>
          </a:p>
          <a:p>
            <a:pPr marL="0" indent="0" eaLnBrk="1" hangingPunct="1">
              <a:buFontTx/>
              <a:buNone/>
            </a:pPr>
            <a:r>
              <a:rPr lang="nl-BE" dirty="0" smtClean="0"/>
              <a:t>Again, hard to verify...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nl-BE" dirty="0" smtClean="0"/>
              <a:t>Testable question:</a:t>
            </a:r>
          </a:p>
          <a:p>
            <a:pPr marL="0" indent="0" eaLnBrk="1" hangingPunct="1">
              <a:buFontTx/>
              <a:buNone/>
              <a:defRPr/>
            </a:pPr>
            <a:endParaRPr lang="nl-BE" dirty="0" smtClean="0"/>
          </a:p>
          <a:p>
            <a:pPr marL="0" indent="0" eaLnBrk="1" hangingPunct="1">
              <a:buFontTx/>
              <a:buNone/>
              <a:defRPr/>
            </a:pPr>
            <a:r>
              <a:rPr lang="nl-BE" dirty="0" smtClean="0"/>
              <a:t>Is  (a) relatively less frequent than (b)?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nl-BE" dirty="0" smtClean="0"/>
              <a:t>(a) </a:t>
            </a:r>
            <a:r>
              <a:rPr lang="nl-BE" dirty="0" smtClean="0">
                <a:solidFill>
                  <a:srgbClr val="164374"/>
                </a:solidFill>
              </a:rPr>
              <a:t>X </a:t>
            </a:r>
            <a:r>
              <a:rPr lang="nl-BE" b="1" dirty="0" smtClean="0">
                <a:solidFill>
                  <a:srgbClr val="164374"/>
                </a:solidFill>
              </a:rPr>
              <a:t>should</a:t>
            </a:r>
            <a:r>
              <a:rPr lang="nl-BE" dirty="0" smtClean="0">
                <a:solidFill>
                  <a:srgbClr val="164374"/>
                </a:solidFill>
              </a:rPr>
              <a:t> have verb-ed</a:t>
            </a:r>
            <a:r>
              <a:rPr lang="nl-BE" dirty="0" smtClean="0"/>
              <a:t> [counterfactual]</a:t>
            </a:r>
          </a:p>
          <a:p>
            <a:pPr marL="0" indent="0" eaLnBrk="1" hangingPunct="1">
              <a:buFontTx/>
              <a:buNone/>
              <a:defRPr/>
            </a:pPr>
            <a:r>
              <a:rPr lang="nl-BE" dirty="0" smtClean="0"/>
              <a:t>(b) </a:t>
            </a:r>
            <a:r>
              <a:rPr lang="nl-BE" dirty="0" smtClean="0">
                <a:solidFill>
                  <a:srgbClr val="164374"/>
                </a:solidFill>
              </a:rPr>
              <a:t>X </a:t>
            </a:r>
            <a:r>
              <a:rPr lang="nl-BE" b="1" dirty="0" smtClean="0">
                <a:solidFill>
                  <a:srgbClr val="164374"/>
                </a:solidFill>
              </a:rPr>
              <a:t>ought to </a:t>
            </a:r>
            <a:r>
              <a:rPr lang="nl-BE" dirty="0" smtClean="0">
                <a:solidFill>
                  <a:srgbClr val="164374"/>
                </a:solidFill>
              </a:rPr>
              <a:t>have verb-ed </a:t>
            </a:r>
            <a:r>
              <a:rPr lang="nl-BE" dirty="0" smtClean="0"/>
              <a:t>[counterfactual]</a:t>
            </a:r>
          </a:p>
          <a:p>
            <a:pPr eaLnBrk="1" hangingPunct="1">
              <a:buFontTx/>
              <a:buNone/>
              <a:defRPr/>
            </a:pPr>
            <a:endParaRPr lang="nl-BE" dirty="0" smtClean="0"/>
          </a:p>
          <a:p>
            <a:pPr eaLnBrk="1" hangingPunct="1">
              <a:buFontTx/>
              <a:buNone/>
              <a:defRPr/>
            </a:pPr>
            <a:endParaRPr lang="en-GB" dirty="0"/>
          </a:p>
        </p:txBody>
      </p:sp>
      <p:sp>
        <p:nvSpPr>
          <p:cNvPr id="19460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Previously proposed differences still cntd.</a:t>
            </a:r>
            <a:endParaRPr lang="en-GB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Tx/>
              <a:buNone/>
            </a:pPr>
            <a:r>
              <a:rPr lang="nl-BE" dirty="0" smtClean="0"/>
              <a:t>(3) accepting of epistemic use (probability) or less so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It is </a:t>
            </a:r>
            <a:r>
              <a:rPr lang="en-GB" dirty="0" smtClean="0">
                <a:solidFill>
                  <a:srgbClr val="C00000"/>
                </a:solidFill>
              </a:rPr>
              <a:t>“theoretically possible to imagine </a:t>
            </a:r>
            <a:r>
              <a:rPr lang="en-GB" b="1" i="1" dirty="0" smtClean="0">
                <a:solidFill>
                  <a:srgbClr val="C00000"/>
                </a:solidFill>
              </a:rPr>
              <a:t>ought to </a:t>
            </a:r>
            <a:r>
              <a:rPr lang="en-GB" dirty="0" smtClean="0">
                <a:solidFill>
                  <a:srgbClr val="C00000"/>
                </a:solidFill>
              </a:rPr>
              <a:t>being used </a:t>
            </a:r>
            <a:r>
              <a:rPr lang="en-GB" dirty="0" err="1" smtClean="0">
                <a:solidFill>
                  <a:srgbClr val="C00000"/>
                </a:solidFill>
              </a:rPr>
              <a:t>epistemically</a:t>
            </a:r>
            <a:r>
              <a:rPr lang="en-GB" dirty="0" smtClean="0">
                <a:solidFill>
                  <a:srgbClr val="C00000"/>
                </a:solidFill>
              </a:rPr>
              <a:t> but that seems very rarely to occur. In general </a:t>
            </a:r>
            <a:r>
              <a:rPr lang="en-GB" b="1" i="1" dirty="0" smtClean="0">
                <a:solidFill>
                  <a:srgbClr val="C00000"/>
                </a:solidFill>
              </a:rPr>
              <a:t>ought to </a:t>
            </a:r>
            <a:r>
              <a:rPr lang="en-GB" dirty="0" smtClean="0">
                <a:solidFill>
                  <a:srgbClr val="C00000"/>
                </a:solidFill>
              </a:rPr>
              <a:t>is interpreted </a:t>
            </a:r>
            <a:r>
              <a:rPr lang="en-GB" dirty="0" err="1" smtClean="0">
                <a:solidFill>
                  <a:srgbClr val="C00000"/>
                </a:solidFill>
              </a:rPr>
              <a:t>deontically</a:t>
            </a:r>
            <a:r>
              <a:rPr lang="en-GB" dirty="0" smtClean="0">
                <a:solidFill>
                  <a:srgbClr val="C00000"/>
                </a:solidFill>
              </a:rPr>
              <a:t>.”  </a:t>
            </a:r>
            <a:r>
              <a:rPr lang="en-GB" dirty="0" smtClean="0"/>
              <a:t>(Palmer, 1987: 134)</a:t>
            </a:r>
          </a:p>
          <a:p>
            <a:pPr marL="0" indent="0" eaLnBrk="1" hangingPunct="1">
              <a:buFontTx/>
              <a:buNone/>
            </a:pPr>
            <a:endParaRPr lang="nl-BE" dirty="0" smtClean="0"/>
          </a:p>
          <a:p>
            <a:pPr marL="0" indent="0" eaLnBrk="1" hangingPunct="1">
              <a:buFontTx/>
              <a:buNone/>
            </a:pPr>
            <a:r>
              <a:rPr lang="nl-BE" dirty="0" smtClean="0"/>
              <a:t>(But see Degani (2009) for a very different assessment.)</a:t>
            </a:r>
            <a:endParaRPr lang="en-GB" dirty="0" smtClean="0"/>
          </a:p>
          <a:p>
            <a:pPr marL="0" indent="0" eaLnBrk="1" hangingPunct="1">
              <a:buFontTx/>
              <a:buNone/>
            </a:pPr>
            <a:endParaRPr lang="nl-BE" i="1" dirty="0" smtClean="0"/>
          </a:p>
        </p:txBody>
      </p:sp>
      <p:sp>
        <p:nvSpPr>
          <p:cNvPr id="20484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She </a:t>
            </a:r>
            <a:r>
              <a:rPr lang="nl-BE" b="1" dirty="0" smtClean="0">
                <a:solidFill>
                  <a:srgbClr val="164374"/>
                </a:solidFill>
              </a:rPr>
              <a:t>should</a:t>
            </a:r>
            <a:r>
              <a:rPr lang="nl-BE" dirty="0" smtClean="0">
                <a:solidFill>
                  <a:srgbClr val="164374"/>
                </a:solidFill>
              </a:rPr>
              <a:t> be about fifty now. </a:t>
            </a:r>
            <a:r>
              <a:rPr lang="nl-BE" dirty="0" smtClean="0"/>
              <a:t>[it’s probable]</a:t>
            </a:r>
          </a:p>
          <a:p>
            <a:pPr eaLnBrk="1" hangingPunct="1"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She </a:t>
            </a:r>
            <a:r>
              <a:rPr lang="nl-BE" b="1" dirty="0" smtClean="0">
                <a:solidFill>
                  <a:srgbClr val="164374"/>
                </a:solidFill>
              </a:rPr>
              <a:t>ought to </a:t>
            </a:r>
            <a:r>
              <a:rPr lang="nl-BE" dirty="0" smtClean="0">
                <a:solidFill>
                  <a:srgbClr val="164374"/>
                </a:solidFill>
              </a:rPr>
              <a:t>be about fifty now. </a:t>
            </a:r>
            <a:r>
              <a:rPr lang="nl-BE" dirty="0" smtClean="0"/>
              <a:t>[idem]</a:t>
            </a:r>
          </a:p>
          <a:p>
            <a:pPr eaLnBrk="1" hangingPunct="1">
              <a:buFontTx/>
              <a:buNone/>
              <a:defRPr/>
            </a:pPr>
            <a:endParaRPr lang="nl-BE" dirty="0" smtClean="0">
              <a:solidFill>
                <a:srgbClr val="164374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BE" dirty="0" smtClean="0"/>
              <a:t>Not always clear-cut, i.e. often “merger” between deontic/epistemic: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solidFill>
                  <a:srgbClr val="164374"/>
                </a:solidFill>
              </a:rPr>
              <a:t>Come on, nearly everybody </a:t>
            </a:r>
            <a:r>
              <a:rPr lang="en-GB" b="1" dirty="0" smtClean="0">
                <a:solidFill>
                  <a:srgbClr val="164374"/>
                </a:solidFill>
              </a:rPr>
              <a:t>should</a:t>
            </a:r>
            <a:r>
              <a:rPr lang="en-GB" dirty="0" smtClean="0">
                <a:solidFill>
                  <a:srgbClr val="164374"/>
                </a:solidFill>
              </a:rPr>
              <a:t>/</a:t>
            </a:r>
            <a:r>
              <a:rPr lang="en-GB" b="1" dirty="0" smtClean="0">
                <a:solidFill>
                  <a:srgbClr val="164374"/>
                </a:solidFill>
              </a:rPr>
              <a:t>ought to </a:t>
            </a:r>
            <a:r>
              <a:rPr lang="en-GB" dirty="0" smtClean="0">
                <a:solidFill>
                  <a:srgbClr val="164374"/>
                </a:solidFill>
              </a:rPr>
              <a:t>be able to work this one out now.　</a:t>
            </a:r>
          </a:p>
          <a:p>
            <a:pPr marL="0" indent="0" eaLnBrk="1" hangingPunct="1">
              <a:buFontTx/>
              <a:buNone/>
              <a:defRPr/>
            </a:pPr>
            <a:endParaRPr lang="nl-BE" dirty="0" smtClean="0">
              <a:solidFill>
                <a:srgbClr val="164374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GB" dirty="0"/>
          </a:p>
        </p:txBody>
      </p:sp>
      <p:sp>
        <p:nvSpPr>
          <p:cNvPr id="2150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dirty="0" smtClean="0"/>
              <a:t>Testable question:</a:t>
            </a:r>
          </a:p>
          <a:p>
            <a:pPr marL="0" indent="0">
              <a:buFontTx/>
              <a:buNone/>
              <a:defRPr/>
            </a:pPr>
            <a:endParaRPr lang="nl-BE" dirty="0" smtClean="0"/>
          </a:p>
          <a:p>
            <a:pPr marL="0" indent="0">
              <a:buFontTx/>
              <a:buNone/>
              <a:defRPr/>
            </a:pPr>
            <a:r>
              <a:rPr lang="nl-BE" dirty="0" smtClean="0"/>
              <a:t>Is the ratio  of (E+M) to D really higher for </a:t>
            </a:r>
            <a:r>
              <a:rPr lang="nl-BE" b="1" i="1" dirty="0" smtClean="0"/>
              <a:t>should</a:t>
            </a:r>
            <a:r>
              <a:rPr lang="nl-BE" dirty="0" smtClean="0"/>
              <a:t> than for </a:t>
            </a:r>
            <a:r>
              <a:rPr lang="nl-BE" b="1" i="1" dirty="0" smtClean="0"/>
              <a:t>ought to</a:t>
            </a:r>
            <a:r>
              <a:rPr lang="nl-BE" dirty="0" smtClean="0"/>
              <a:t>?</a:t>
            </a:r>
          </a:p>
          <a:p>
            <a:pPr marL="0" indent="0">
              <a:buFontTx/>
              <a:buNone/>
              <a:defRPr/>
            </a:pPr>
            <a:r>
              <a:rPr lang="nl-BE" dirty="0" smtClean="0"/>
              <a:t>(E = epistemic; M = merger; D = deontic)</a:t>
            </a:r>
            <a:endParaRPr lang="en-GB" dirty="0"/>
          </a:p>
        </p:txBody>
      </p:sp>
      <p:sp>
        <p:nvSpPr>
          <p:cNvPr id="22532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Some further previously proposed differences</a:t>
            </a:r>
            <a:endParaRPr lang="en-GB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eaLnBrk="1" hangingPunct="1"/>
            <a:r>
              <a:rPr lang="nl-BE" b="1" i="1" dirty="0" err="1" smtClean="0"/>
              <a:t>should</a:t>
            </a:r>
            <a:r>
              <a:rPr lang="nl-BE" dirty="0" smtClean="0"/>
              <a:t> is more </a:t>
            </a:r>
            <a:r>
              <a:rPr lang="nl-BE" dirty="0" err="1" smtClean="0"/>
              <a:t>common</a:t>
            </a:r>
            <a:r>
              <a:rPr lang="nl-BE" dirty="0" smtClean="0"/>
              <a:t> </a:t>
            </a:r>
            <a:r>
              <a:rPr lang="nl-BE" dirty="0" err="1" smtClean="0"/>
              <a:t>than</a:t>
            </a:r>
            <a:r>
              <a:rPr lang="nl-BE" dirty="0" smtClean="0"/>
              <a:t> </a:t>
            </a:r>
            <a:r>
              <a:rPr lang="nl-BE" b="1" i="1" dirty="0" err="1" smtClean="0"/>
              <a:t>ought</a:t>
            </a:r>
            <a:r>
              <a:rPr lang="nl-BE" b="1" i="1" dirty="0" smtClean="0"/>
              <a:t> to</a:t>
            </a:r>
            <a:r>
              <a:rPr lang="nl-BE" b="1" dirty="0" smtClean="0"/>
              <a:t> </a:t>
            </a:r>
          </a:p>
          <a:p>
            <a:pPr eaLnBrk="1" hangingPunct="1">
              <a:buFontTx/>
              <a:buNone/>
            </a:pPr>
            <a:r>
              <a:rPr lang="nl-BE" dirty="0" smtClean="0"/>
              <a:t>	(19:1 in </a:t>
            </a:r>
            <a:r>
              <a:rPr lang="nl-BE" dirty="0" err="1" smtClean="0"/>
              <a:t>two</a:t>
            </a:r>
            <a:r>
              <a:rPr lang="nl-BE" dirty="0" smtClean="0"/>
              <a:t> different recent corpus </a:t>
            </a:r>
            <a:r>
              <a:rPr lang="nl-BE" dirty="0" err="1" smtClean="0"/>
              <a:t>counts</a:t>
            </a:r>
            <a:r>
              <a:rPr lang="nl-BE" dirty="0" smtClean="0"/>
              <a:t>: </a:t>
            </a:r>
            <a:r>
              <a:rPr lang="nl-BE" dirty="0" err="1" smtClean="0"/>
              <a:t>Kennedy</a:t>
            </a:r>
            <a:r>
              <a:rPr lang="nl-BE" dirty="0" smtClean="0"/>
              <a:t>, 2002; Collins, 2009)</a:t>
            </a:r>
          </a:p>
          <a:p>
            <a:pPr eaLnBrk="1" hangingPunct="1"/>
            <a:r>
              <a:rPr lang="nl-BE" b="1" i="1" dirty="0" err="1" smtClean="0"/>
              <a:t>should</a:t>
            </a:r>
            <a:r>
              <a:rPr lang="nl-BE" dirty="0" smtClean="0"/>
              <a:t> (esp. </a:t>
            </a:r>
            <a:r>
              <a:rPr lang="nl-BE" dirty="0" err="1" smtClean="0"/>
              <a:t>epistemic</a:t>
            </a:r>
            <a:r>
              <a:rPr lang="nl-BE" dirty="0" smtClean="0"/>
              <a:t> </a:t>
            </a:r>
            <a:r>
              <a:rPr lang="nl-BE" i="1" dirty="0" err="1" smtClean="0"/>
              <a:t>should</a:t>
            </a:r>
            <a:r>
              <a:rPr lang="nl-BE" dirty="0" smtClean="0"/>
              <a:t>) is </a:t>
            </a:r>
            <a:r>
              <a:rPr lang="nl-BE" dirty="0" smtClean="0">
                <a:solidFill>
                  <a:srgbClr val="C00000"/>
                </a:solidFill>
              </a:rPr>
              <a:t>“</a:t>
            </a:r>
            <a:r>
              <a:rPr lang="nl-BE" dirty="0" err="1" smtClean="0">
                <a:solidFill>
                  <a:srgbClr val="C00000"/>
                </a:solidFill>
              </a:rPr>
              <a:t>evenly</a:t>
            </a:r>
            <a:r>
              <a:rPr lang="nl-BE" dirty="0" smtClean="0">
                <a:solidFill>
                  <a:srgbClr val="C00000"/>
                </a:solidFill>
              </a:rPr>
              <a:t> </a:t>
            </a:r>
            <a:r>
              <a:rPr lang="nl-BE" dirty="0" err="1" smtClean="0">
                <a:solidFill>
                  <a:srgbClr val="C00000"/>
                </a:solidFill>
              </a:rPr>
              <a:t>distributed</a:t>
            </a:r>
            <a:r>
              <a:rPr lang="nl-BE" dirty="0" smtClean="0">
                <a:solidFill>
                  <a:srgbClr val="C00000"/>
                </a:solidFill>
              </a:rPr>
              <a:t> </a:t>
            </a:r>
            <a:r>
              <a:rPr lang="nl-BE" dirty="0" err="1" smtClean="0">
                <a:solidFill>
                  <a:srgbClr val="C00000"/>
                </a:solidFill>
              </a:rPr>
              <a:t>across</a:t>
            </a:r>
            <a:r>
              <a:rPr lang="nl-BE" dirty="0" smtClean="0">
                <a:solidFill>
                  <a:srgbClr val="C00000"/>
                </a:solidFill>
              </a:rPr>
              <a:t> speech and </a:t>
            </a:r>
            <a:r>
              <a:rPr lang="nl-BE" dirty="0" err="1" smtClean="0">
                <a:solidFill>
                  <a:srgbClr val="C00000"/>
                </a:solidFill>
              </a:rPr>
              <a:t>writing</a:t>
            </a:r>
            <a:r>
              <a:rPr lang="nl-BE" dirty="0" smtClean="0">
                <a:solidFill>
                  <a:srgbClr val="C00000"/>
                </a:solidFill>
              </a:rPr>
              <a:t>”</a:t>
            </a:r>
            <a:r>
              <a:rPr lang="nl-BE" dirty="0" smtClean="0"/>
              <a:t>, </a:t>
            </a:r>
            <a:r>
              <a:rPr lang="nl-BE" dirty="0" err="1" smtClean="0"/>
              <a:t>but</a:t>
            </a:r>
            <a:r>
              <a:rPr lang="nl-BE" dirty="0" smtClean="0"/>
              <a:t> </a:t>
            </a:r>
            <a:r>
              <a:rPr lang="nl-BE" b="1" i="1" dirty="0" err="1" smtClean="0"/>
              <a:t>ought</a:t>
            </a:r>
            <a:r>
              <a:rPr lang="nl-BE" b="1" i="1" dirty="0" smtClean="0"/>
              <a:t> to </a:t>
            </a:r>
            <a:r>
              <a:rPr lang="nl-BE" dirty="0" smtClean="0"/>
              <a:t>is </a:t>
            </a:r>
            <a:r>
              <a:rPr lang="nl-BE" dirty="0" smtClean="0">
                <a:solidFill>
                  <a:srgbClr val="C00000"/>
                </a:solidFill>
              </a:rPr>
              <a:t>“more </a:t>
            </a:r>
            <a:r>
              <a:rPr lang="nl-BE" dirty="0" err="1" smtClean="0">
                <a:solidFill>
                  <a:srgbClr val="C00000"/>
                </a:solidFill>
              </a:rPr>
              <a:t>robust</a:t>
            </a:r>
            <a:r>
              <a:rPr lang="nl-BE" dirty="0" smtClean="0">
                <a:solidFill>
                  <a:srgbClr val="C00000"/>
                </a:solidFill>
              </a:rPr>
              <a:t> in speech </a:t>
            </a:r>
            <a:r>
              <a:rPr lang="nl-BE" dirty="0" err="1" smtClean="0">
                <a:solidFill>
                  <a:srgbClr val="C00000"/>
                </a:solidFill>
              </a:rPr>
              <a:t>than</a:t>
            </a:r>
            <a:r>
              <a:rPr lang="nl-BE" dirty="0" smtClean="0">
                <a:solidFill>
                  <a:srgbClr val="C00000"/>
                </a:solidFill>
              </a:rPr>
              <a:t> in </a:t>
            </a:r>
            <a:r>
              <a:rPr lang="nl-BE" dirty="0" err="1" smtClean="0">
                <a:solidFill>
                  <a:srgbClr val="C00000"/>
                </a:solidFill>
              </a:rPr>
              <a:t>writing</a:t>
            </a:r>
            <a:r>
              <a:rPr lang="nl-BE" dirty="0" smtClean="0">
                <a:solidFill>
                  <a:srgbClr val="C00000"/>
                </a:solidFill>
              </a:rPr>
              <a:t>”</a:t>
            </a:r>
            <a:r>
              <a:rPr lang="nl-BE" dirty="0" smtClean="0"/>
              <a:t> (Collins, 2009)</a:t>
            </a:r>
          </a:p>
          <a:p>
            <a:pPr eaLnBrk="1" hangingPunct="1">
              <a:buClr>
                <a:schemeClr val="tx1"/>
              </a:buClr>
            </a:pPr>
            <a:r>
              <a:rPr lang="en-GB" dirty="0" smtClean="0">
                <a:solidFill>
                  <a:srgbClr val="C00000"/>
                </a:solidFill>
              </a:rPr>
              <a:t>“unlike </a:t>
            </a:r>
            <a:r>
              <a:rPr lang="en-GB" b="1" i="1" dirty="0" smtClean="0">
                <a:solidFill>
                  <a:srgbClr val="C00000"/>
                </a:solidFill>
              </a:rPr>
              <a:t>should</a:t>
            </a:r>
            <a:r>
              <a:rPr lang="en-GB" dirty="0" smtClean="0">
                <a:solidFill>
                  <a:srgbClr val="C00000"/>
                </a:solidFill>
              </a:rPr>
              <a:t>, </a:t>
            </a:r>
            <a:r>
              <a:rPr lang="en-GB" b="1" i="1" dirty="0" smtClean="0">
                <a:solidFill>
                  <a:srgbClr val="C00000"/>
                </a:solidFill>
              </a:rPr>
              <a:t>ought to </a:t>
            </a:r>
            <a:r>
              <a:rPr lang="en-GB" dirty="0" smtClean="0">
                <a:solidFill>
                  <a:srgbClr val="C00000"/>
                </a:solidFill>
              </a:rPr>
              <a:t>occurs mostly in positive statements, not in negative and interrogative sentences” </a:t>
            </a:r>
            <a:r>
              <a:rPr lang="en-GB" dirty="0" smtClean="0"/>
              <a:t>(</a:t>
            </a:r>
            <a:r>
              <a:rPr lang="nl-BE" dirty="0" smtClean="0"/>
              <a:t>Aarts and Wekker, 1987: 193; cf. </a:t>
            </a:r>
            <a:r>
              <a:rPr lang="nl-BE" dirty="0" err="1" smtClean="0"/>
              <a:t>also</a:t>
            </a:r>
            <a:r>
              <a:rPr lang="nl-BE" dirty="0" smtClean="0"/>
              <a:t> </a:t>
            </a:r>
            <a:r>
              <a:rPr lang="en-GB" dirty="0" smtClean="0"/>
              <a:t>Harris, </a:t>
            </a:r>
            <a:r>
              <a:rPr lang="nl-BE" dirty="0" smtClean="0"/>
              <a:t>1986</a:t>
            </a:r>
            <a:r>
              <a:rPr lang="nl-BE" dirty="0" smtClean="0"/>
              <a:t>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Corpora used for this study</a:t>
            </a:r>
            <a:endParaRPr lang="en-GB" smtClean="0"/>
          </a:p>
        </p:txBody>
      </p:sp>
      <p:graphicFrame>
        <p:nvGraphicFramePr>
          <p:cNvPr id="1026" name="Content Placeholder 4"/>
          <p:cNvGraphicFramePr>
            <a:graphicFrameLocks noGrp="1"/>
          </p:cNvGraphicFramePr>
          <p:nvPr>
            <p:ph idx="1"/>
          </p:nvPr>
        </p:nvGraphicFramePr>
        <p:xfrm>
          <a:off x="512763" y="2339975"/>
          <a:ext cx="6867525" cy="3536950"/>
        </p:xfrm>
        <a:graphic>
          <a:graphicData uri="http://schemas.openxmlformats.org/presentationml/2006/ole">
            <p:oleObj spid="_x0000_s1026" r:id="rId4" imgW="6870787" imgH="3535986" progId="Excel.Sheet.8">
              <p:embed/>
            </p:oleObj>
          </a:graphicData>
        </a:graphic>
      </p:graphicFrame>
      <p:sp>
        <p:nvSpPr>
          <p:cNvPr id="102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1029" name="TextBox 5"/>
          <p:cNvSpPr txBox="1">
            <a:spLocks noChangeArrowheads="1"/>
          </p:cNvSpPr>
          <p:nvPr/>
        </p:nvSpPr>
        <p:spPr bwMode="auto">
          <a:xfrm>
            <a:off x="2195513" y="4581525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2000"/>
              <a:t>9:1</a:t>
            </a:r>
            <a:endParaRPr lang="en-GB" sz="2000"/>
          </a:p>
        </p:txBody>
      </p:sp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4500563" y="4581525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BE" sz="2000"/>
              <a:t>36:1</a:t>
            </a:r>
            <a:endParaRPr lang="en-GB" sz="2000"/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611188" y="1989138"/>
            <a:ext cx="194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/>
              <a:t>per million words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Materials selected</a:t>
            </a:r>
            <a:endParaRPr lang="en-GB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r>
              <a:rPr lang="nl-BE" dirty="0" smtClean="0"/>
              <a:t>500</a:t>
            </a:r>
            <a:r>
              <a:rPr lang="nl-BE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nl-BE" dirty="0" smtClean="0"/>
              <a:t> examples of each modal extracted</a:t>
            </a:r>
          </a:p>
          <a:p>
            <a:pPr>
              <a:buNone/>
            </a:pPr>
            <a:r>
              <a:rPr lang="nl-BE" dirty="0" smtClean="0">
                <a:latin typeface="Times New Roman" pitchFamily="18" charset="0"/>
                <a:cs typeface="Times New Roman" pitchFamily="18" charset="0"/>
              </a:rPr>
              <a:t>	±</a:t>
            </a:r>
            <a:r>
              <a:rPr lang="nl-BE" dirty="0" smtClean="0"/>
              <a:t>50% spoken and </a:t>
            </a:r>
            <a:r>
              <a:rPr lang="nl-BE" dirty="0" smtClean="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nl-BE" dirty="0" smtClean="0"/>
              <a:t>50% written discourse</a:t>
            </a:r>
          </a:p>
          <a:p>
            <a:pPr>
              <a:buNone/>
            </a:pPr>
            <a:r>
              <a:rPr lang="nl-BE" dirty="0" smtClean="0"/>
              <a:t>	</a:t>
            </a:r>
            <a:r>
              <a:rPr lang="nl-BE" dirty="0" smtClean="0">
                <a:sym typeface="Wingdings" pitchFamily="2" charset="2"/>
              </a:rPr>
              <a:t> we can’t test effect of modus </a:t>
            </a:r>
            <a:endParaRPr lang="nl-BE" dirty="0" smtClean="0"/>
          </a:p>
          <a:p>
            <a:r>
              <a:rPr lang="nl-BE" dirty="0" smtClean="0"/>
              <a:t>uninterpretable examples removed</a:t>
            </a:r>
          </a:p>
          <a:p>
            <a:r>
              <a:rPr lang="nl-BE" dirty="0" smtClean="0"/>
              <a:t>irreplaceable examples of </a:t>
            </a:r>
            <a:r>
              <a:rPr lang="nl-BE" b="1" i="1" dirty="0" smtClean="0"/>
              <a:t>should </a:t>
            </a:r>
            <a:r>
              <a:rPr lang="nl-BE" dirty="0" smtClean="0"/>
              <a:t>removed</a:t>
            </a:r>
          </a:p>
          <a:p>
            <a:pPr lvl="1">
              <a:buFontTx/>
              <a:buNone/>
            </a:pPr>
            <a:r>
              <a:rPr lang="nl-BE" dirty="0" smtClean="0"/>
              <a:t>e.g. </a:t>
            </a:r>
            <a:r>
              <a:rPr lang="nl-BE" i="1" dirty="0" smtClean="0">
                <a:solidFill>
                  <a:srgbClr val="164374"/>
                </a:solidFill>
              </a:rPr>
              <a:t>	Funny you </a:t>
            </a:r>
            <a:r>
              <a:rPr lang="nl-BE" b="1" i="1" dirty="0" smtClean="0">
                <a:solidFill>
                  <a:srgbClr val="164374"/>
                </a:solidFill>
              </a:rPr>
              <a:t>should</a:t>
            </a:r>
            <a:r>
              <a:rPr lang="nl-BE" i="1" dirty="0" smtClean="0">
                <a:solidFill>
                  <a:srgbClr val="164374"/>
                </a:solidFill>
              </a:rPr>
              <a:t> say that.</a:t>
            </a:r>
          </a:p>
          <a:p>
            <a:pPr lvl="1">
              <a:buFontTx/>
              <a:buNone/>
            </a:pPr>
            <a:r>
              <a:rPr lang="nl-BE" b="1" i="1" dirty="0" smtClean="0">
                <a:solidFill>
                  <a:srgbClr val="164374"/>
                </a:solidFill>
              </a:rPr>
              <a:t>		Should</a:t>
            </a:r>
            <a:r>
              <a:rPr lang="nl-BE" i="1" dirty="0" smtClean="0">
                <a:solidFill>
                  <a:srgbClr val="164374"/>
                </a:solidFill>
              </a:rPr>
              <a:t> someone suddenly die...</a:t>
            </a:r>
          </a:p>
          <a:p>
            <a:pPr lvl="1">
              <a:buFontTx/>
              <a:buNone/>
            </a:pPr>
            <a:r>
              <a:rPr lang="nl-BE" i="1" dirty="0" smtClean="0">
                <a:solidFill>
                  <a:srgbClr val="164374"/>
                </a:solidFill>
              </a:rPr>
              <a:t>		I </a:t>
            </a:r>
            <a:r>
              <a:rPr lang="nl-BE" b="1" i="1" dirty="0" smtClean="0">
                <a:solidFill>
                  <a:srgbClr val="164374"/>
                </a:solidFill>
              </a:rPr>
              <a:t>should</a:t>
            </a:r>
            <a:r>
              <a:rPr lang="nl-BE" i="1" dirty="0" smtClean="0">
                <a:solidFill>
                  <a:srgbClr val="164374"/>
                </a:solidFill>
              </a:rPr>
              <a:t> sincerely hope not.	</a:t>
            </a:r>
          </a:p>
          <a:p>
            <a:r>
              <a:rPr lang="nl-BE" dirty="0" smtClean="0"/>
              <a:t>eventually: </a:t>
            </a:r>
          </a:p>
          <a:p>
            <a:pPr>
              <a:buNone/>
            </a:pPr>
            <a:r>
              <a:rPr lang="nl-BE" dirty="0" smtClean="0"/>
              <a:t>	461 cases of </a:t>
            </a:r>
            <a:r>
              <a:rPr lang="nl-BE" b="1" i="1" dirty="0" smtClean="0"/>
              <a:t>should</a:t>
            </a:r>
            <a:r>
              <a:rPr lang="nl-BE" b="1" dirty="0" smtClean="0"/>
              <a:t>; </a:t>
            </a:r>
            <a:r>
              <a:rPr lang="nl-BE" dirty="0" smtClean="0"/>
              <a:t>491 cases of</a:t>
            </a:r>
            <a:r>
              <a:rPr lang="nl-BE" i="1" dirty="0" smtClean="0"/>
              <a:t> </a:t>
            </a:r>
            <a:r>
              <a:rPr lang="nl-BE" b="1" i="1" dirty="0" smtClean="0"/>
              <a:t>ought to</a:t>
            </a:r>
            <a:endParaRPr lang="nl-BE" dirty="0" smtClean="0"/>
          </a:p>
          <a:p>
            <a:pPr lvl="1">
              <a:buFontTx/>
              <a:buNone/>
            </a:pPr>
            <a:endParaRPr lang="nl-BE" sz="2400" i="1" dirty="0" smtClean="0">
              <a:solidFill>
                <a:srgbClr val="164374"/>
              </a:solidFill>
            </a:endParaRPr>
          </a:p>
          <a:p>
            <a:pPr>
              <a:buFontTx/>
              <a:buNone/>
            </a:pPr>
            <a:endParaRPr lang="nl-BE" dirty="0" smtClean="0"/>
          </a:p>
          <a:p>
            <a:pPr>
              <a:buFontTx/>
              <a:buNone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Multiple variables investigated</a:t>
            </a:r>
            <a:endParaRPr lang="en-GB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None/>
            </a:pPr>
            <a:r>
              <a:rPr lang="nl-BE" dirty="0" smtClean="0">
                <a:sym typeface="Wingdings" pitchFamily="2" charset="2"/>
              </a:rPr>
              <a:t>65 values, e.g. </a:t>
            </a:r>
            <a:endParaRPr lang="en-GB" dirty="0" smtClean="0"/>
          </a:p>
          <a:p>
            <a:r>
              <a:rPr lang="nl-BE" sz="2000" dirty="0" smtClean="0"/>
              <a:t>deontic </a:t>
            </a:r>
            <a:r>
              <a:rPr lang="nl-BE" sz="2000" i="1" dirty="0" smtClean="0"/>
              <a:t>vs.</a:t>
            </a:r>
            <a:r>
              <a:rPr lang="nl-BE" sz="2000" dirty="0" smtClean="0"/>
              <a:t> epistemic </a:t>
            </a:r>
            <a:r>
              <a:rPr lang="nl-BE" sz="2000" i="1" dirty="0" smtClean="0"/>
              <a:t>vs.</a:t>
            </a:r>
            <a:r>
              <a:rPr lang="nl-BE" sz="2000" dirty="0" smtClean="0"/>
              <a:t> merger</a:t>
            </a:r>
          </a:p>
          <a:p>
            <a:r>
              <a:rPr lang="nl-BE" sz="2000" dirty="0" smtClean="0"/>
              <a:t>1st </a:t>
            </a:r>
            <a:r>
              <a:rPr lang="nl-BE" sz="2000" i="1" dirty="0" smtClean="0"/>
              <a:t>vs.</a:t>
            </a:r>
            <a:r>
              <a:rPr lang="nl-BE" sz="2000" dirty="0" smtClean="0"/>
              <a:t> 2nd </a:t>
            </a:r>
            <a:r>
              <a:rPr lang="nl-BE" sz="2000" i="1" dirty="0" smtClean="0"/>
              <a:t>vs.</a:t>
            </a:r>
            <a:r>
              <a:rPr lang="nl-BE" sz="2000" dirty="0" smtClean="0"/>
              <a:t> 3rd person subject</a:t>
            </a:r>
          </a:p>
          <a:p>
            <a:r>
              <a:rPr lang="nl-BE" sz="2000" dirty="0" smtClean="0"/>
              <a:t>present </a:t>
            </a:r>
            <a:r>
              <a:rPr lang="nl-BE" sz="2000" i="1" dirty="0" smtClean="0"/>
              <a:t>vs.</a:t>
            </a:r>
            <a:r>
              <a:rPr lang="nl-BE" sz="2000" dirty="0" smtClean="0"/>
              <a:t> perfect infinitive following</a:t>
            </a:r>
          </a:p>
          <a:p>
            <a:r>
              <a:rPr lang="nl-BE" sz="2000" dirty="0" smtClean="0"/>
              <a:t>clause embedded by </a:t>
            </a:r>
            <a:r>
              <a:rPr lang="nl-BE" sz="2000" i="1" dirty="0" smtClean="0"/>
              <a:t>think</a:t>
            </a:r>
            <a:r>
              <a:rPr lang="nl-BE" sz="2000" dirty="0" smtClean="0"/>
              <a:t> (or other cognition expression) vs. otherwise</a:t>
            </a:r>
          </a:p>
          <a:p>
            <a:r>
              <a:rPr lang="nl-BE" sz="2000" dirty="0" smtClean="0"/>
              <a:t>positive vs. negative polarity</a:t>
            </a:r>
          </a:p>
          <a:p>
            <a:r>
              <a:rPr lang="nl-BE" sz="2000" dirty="0" smtClean="0"/>
              <a:t>internal negation (</a:t>
            </a:r>
            <a:r>
              <a:rPr lang="nl-BE" sz="2000" i="1" dirty="0" smtClean="0"/>
              <a:t>You shouldn’t do that</a:t>
            </a:r>
            <a:r>
              <a:rPr lang="nl-BE" sz="2000" dirty="0" smtClean="0"/>
              <a:t>) vs. external negation (</a:t>
            </a:r>
            <a:r>
              <a:rPr lang="nl-BE" sz="2000" i="1" dirty="0" smtClean="0"/>
              <a:t>You shouldn’t worry about that</a:t>
            </a:r>
            <a:r>
              <a:rPr lang="nl-BE" sz="2000" dirty="0" smtClean="0"/>
              <a:t>)</a:t>
            </a:r>
          </a:p>
          <a:p>
            <a:pPr>
              <a:buNone/>
            </a:pPr>
            <a:r>
              <a:rPr lang="nl-BE" dirty="0" smtClean="0"/>
              <a:t>Some regrouping of values was necessary</a:t>
            </a:r>
            <a:endParaRPr lang="nl-BE" sz="2800" dirty="0" smtClean="0"/>
          </a:p>
          <a:p>
            <a:pPr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11174" y="928688"/>
            <a:ext cx="7733233" cy="1143000"/>
          </a:xfrm>
        </p:spPr>
        <p:txBody>
          <a:bodyPr/>
          <a:lstStyle/>
          <a:p>
            <a:r>
              <a:rPr lang="nl-BE" dirty="0" smtClean="0"/>
              <a:t>Methodology: logistic regression </a:t>
            </a:r>
            <a:endParaRPr lang="en-GB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dirty="0" smtClean="0"/>
              <a:t>Statistical modelling of the variation:</a:t>
            </a:r>
          </a:p>
          <a:p>
            <a:pPr marL="365125" indent="-365125"/>
            <a:r>
              <a:rPr lang="en-GB" dirty="0" smtClean="0"/>
              <a:t>Are all experimental variables significant?</a:t>
            </a:r>
          </a:p>
          <a:p>
            <a:pPr marL="365125" indent="-365125"/>
            <a:r>
              <a:rPr lang="en-GB" dirty="0" smtClean="0"/>
              <a:t>Relative impact of each variable?</a:t>
            </a:r>
          </a:p>
          <a:p>
            <a:pPr marL="365125" indent="-365125"/>
            <a:r>
              <a:rPr lang="en-GB" dirty="0" smtClean="0"/>
              <a:t>Are some of the variables redundant? </a:t>
            </a:r>
          </a:p>
          <a:p>
            <a:pPr marL="365125" indent="-365125"/>
            <a:r>
              <a:rPr lang="en-GB" dirty="0" smtClean="0"/>
              <a:t>Collective effect of all variables? </a:t>
            </a:r>
          </a:p>
          <a:p>
            <a:pPr marL="365125" indent="-365125"/>
            <a:r>
              <a:rPr lang="en-GB" dirty="0" smtClean="0"/>
              <a:t>How much of the variation can be explained by the variables?</a:t>
            </a:r>
          </a:p>
          <a:p>
            <a:pPr marL="365125" indent="-365125"/>
            <a:r>
              <a:rPr lang="en-GB" dirty="0" smtClean="0"/>
              <a:t>What is the model’s predictive power ?</a:t>
            </a:r>
            <a:endParaRPr lang="en-GB" sz="2000" dirty="0" smtClean="0"/>
          </a:p>
        </p:txBody>
      </p:sp>
      <p:sp>
        <p:nvSpPr>
          <p:cNvPr id="27652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Overview of our talk</a:t>
            </a:r>
            <a:endParaRPr lang="en-GB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r>
              <a:rPr lang="nl-BE" dirty="0" smtClean="0"/>
              <a:t>Examples illustrating apparent synonymy</a:t>
            </a:r>
          </a:p>
          <a:p>
            <a:r>
              <a:rPr lang="nl-BE" dirty="0" smtClean="0"/>
              <a:t>Challenge: prove they’re not substitutable</a:t>
            </a:r>
          </a:p>
          <a:p>
            <a:r>
              <a:rPr lang="nl-BE" dirty="0" smtClean="0"/>
              <a:t>Previously proposed differences, such as:</a:t>
            </a:r>
          </a:p>
          <a:p>
            <a:pPr lvl="1"/>
            <a:r>
              <a:rPr lang="nl-BE" b="1" i="1" dirty="0" smtClean="0"/>
              <a:t>should</a:t>
            </a:r>
            <a:r>
              <a:rPr lang="nl-BE" dirty="0" smtClean="0"/>
              <a:t> is subjective; </a:t>
            </a:r>
            <a:r>
              <a:rPr lang="nl-BE" b="1" i="1" dirty="0" smtClean="0"/>
              <a:t>ought to</a:t>
            </a:r>
            <a:r>
              <a:rPr lang="nl-BE" dirty="0" smtClean="0"/>
              <a:t> is objective</a:t>
            </a:r>
          </a:p>
          <a:p>
            <a:pPr lvl="1"/>
            <a:r>
              <a:rPr lang="nl-BE" b="1" i="1" dirty="0" smtClean="0"/>
              <a:t>ought to </a:t>
            </a:r>
            <a:r>
              <a:rPr lang="nl-BE" dirty="0" smtClean="0"/>
              <a:t>suggests nonfulfilment; </a:t>
            </a:r>
            <a:r>
              <a:rPr lang="nl-BE" b="1" i="1" dirty="0" smtClean="0"/>
              <a:t>should</a:t>
            </a:r>
            <a:r>
              <a:rPr lang="nl-BE" dirty="0" smtClean="0"/>
              <a:t> doesn’t</a:t>
            </a:r>
          </a:p>
          <a:p>
            <a:pPr lvl="1"/>
            <a:r>
              <a:rPr lang="nl-BE" b="1" i="1" dirty="0" smtClean="0"/>
              <a:t>should</a:t>
            </a:r>
            <a:r>
              <a:rPr lang="nl-BE" dirty="0" smtClean="0"/>
              <a:t> is often used epistemically, </a:t>
            </a:r>
            <a:r>
              <a:rPr lang="nl-BE" b="1" i="1" dirty="0" smtClean="0"/>
              <a:t>ought to</a:t>
            </a:r>
            <a:r>
              <a:rPr lang="nl-BE" dirty="0" smtClean="0"/>
              <a:t> isn’t</a:t>
            </a:r>
          </a:p>
          <a:p>
            <a:r>
              <a:rPr lang="nl-BE" dirty="0" smtClean="0"/>
              <a:t>Our study: data, questions, method, results</a:t>
            </a:r>
          </a:p>
          <a:p>
            <a:r>
              <a:rPr lang="nl-BE" dirty="0" smtClean="0"/>
              <a:t>Discussion: does free variation exist?</a:t>
            </a:r>
          </a:p>
          <a:p>
            <a:pPr lvl="1"/>
            <a:endParaRPr lang="en-GB" dirty="0" smtClean="0"/>
          </a:p>
        </p:txBody>
      </p:sp>
      <p:sp>
        <p:nvSpPr>
          <p:cNvPr id="10244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Results: 8 siginificant variables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6929437" cy="275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dirty="0" smtClean="0"/>
              <a:t>Results: further specifics</a:t>
            </a:r>
            <a:endParaRPr lang="en-GB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r>
              <a:rPr lang="nl-BE" dirty="0" smtClean="0"/>
              <a:t>good fit of our model (p = 0.14)</a:t>
            </a:r>
          </a:p>
          <a:p>
            <a:pPr>
              <a:buFontTx/>
              <a:buNone/>
            </a:pPr>
            <a:r>
              <a:rPr lang="nl-BE" dirty="0" smtClean="0">
                <a:sym typeface="Wingdings" pitchFamily="2" charset="2"/>
              </a:rPr>
              <a:t>	i.e., </a:t>
            </a:r>
            <a:r>
              <a:rPr lang="nl-BE" dirty="0" smtClean="0"/>
              <a:t>our model captures observed variation</a:t>
            </a:r>
          </a:p>
          <a:p>
            <a:r>
              <a:rPr lang="nl-BE" dirty="0" smtClean="0"/>
              <a:t>excellent VIF (variance inflation factors):</a:t>
            </a:r>
          </a:p>
          <a:p>
            <a:pPr>
              <a:buNone/>
            </a:pPr>
            <a:r>
              <a:rPr lang="nl-BE" dirty="0" smtClean="0"/>
              <a:t>	vary between 1.007 and 1.05</a:t>
            </a:r>
          </a:p>
          <a:p>
            <a:pPr>
              <a:buNone/>
            </a:pPr>
            <a:r>
              <a:rPr lang="nl-BE" dirty="0" smtClean="0"/>
              <a:t>	i.e., no collinearity</a:t>
            </a:r>
          </a:p>
          <a:p>
            <a:r>
              <a:rPr lang="nl-BE" dirty="0" smtClean="0"/>
              <a:t>rather low predictive power (c = 0.68)</a:t>
            </a:r>
          </a:p>
          <a:p>
            <a:pPr>
              <a:buFontTx/>
              <a:buNone/>
            </a:pPr>
            <a:r>
              <a:rPr lang="nl-BE" dirty="0" smtClean="0"/>
              <a:t>	</a:t>
            </a:r>
            <a:r>
              <a:rPr lang="nl-BE" dirty="0" smtClean="0">
                <a:sym typeface="Wingdings" pitchFamily="2" charset="2"/>
              </a:rPr>
              <a:t>i.e., closer to 0.5 (no predictive accuracy) than to 1 (full predictive accuracy)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nl-BE" dirty="0" smtClean="0">
                <a:sym typeface="Wingdings" pitchFamily="2" charset="2"/>
              </a:rPr>
              <a:t>	We’ll get back to this.</a:t>
            </a:r>
          </a:p>
          <a:p>
            <a:pPr>
              <a:lnSpc>
                <a:spcPct val="150000"/>
              </a:lnSpc>
            </a:pPr>
            <a:endParaRPr lang="nl-BE" dirty="0" smtClean="0">
              <a:sym typeface="Wingdings" pitchFamily="2" charset="2"/>
            </a:endParaRPr>
          </a:p>
          <a:p>
            <a:pPr>
              <a:buFontTx/>
              <a:buNone/>
            </a:pPr>
            <a:endParaRPr lang="nl-BE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Factor no. 1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b="1" i="1" dirty="0" smtClean="0"/>
              <a:t>Should</a:t>
            </a:r>
            <a:r>
              <a:rPr lang="nl-BE" dirty="0" smtClean="0"/>
              <a:t> is </a:t>
            </a:r>
            <a:r>
              <a:rPr lang="nl-BE" dirty="0" smtClean="0">
                <a:latin typeface="Times New Roman"/>
                <a:cs typeface="Times New Roman"/>
              </a:rPr>
              <a:t>±</a:t>
            </a:r>
            <a:r>
              <a:rPr lang="nl-BE" dirty="0" smtClean="0"/>
              <a:t>12 </a:t>
            </a:r>
            <a:r>
              <a:rPr lang="nl-BE" dirty="0" smtClean="0"/>
              <a:t>times as likely to be chosen when there’s inversion (than when there isn’t)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  <a:r>
              <a:rPr lang="nl-BE" dirty="0" smtClean="0">
                <a:solidFill>
                  <a:srgbClr val="164374"/>
                </a:solidFill>
              </a:rPr>
              <a:t>{</a:t>
            </a:r>
            <a:r>
              <a:rPr lang="nl-BE" b="1" dirty="0" smtClean="0">
                <a:solidFill>
                  <a:srgbClr val="164374"/>
                </a:solidFill>
              </a:rPr>
              <a:t>Should</a:t>
            </a:r>
            <a:r>
              <a:rPr lang="nl-BE" dirty="0" smtClean="0">
                <a:solidFill>
                  <a:srgbClr val="164374"/>
                </a:solidFill>
              </a:rPr>
              <a:t> </a:t>
            </a:r>
            <a:r>
              <a:rPr lang="nl-BE" b="1" dirty="0" smtClean="0">
                <a:solidFill>
                  <a:srgbClr val="164374"/>
                </a:solidFill>
              </a:rPr>
              <a:t>we</a:t>
            </a:r>
            <a:r>
              <a:rPr lang="nl-BE" dirty="0" smtClean="0">
                <a:solidFill>
                  <a:srgbClr val="164374"/>
                </a:solidFill>
              </a:rPr>
              <a:t> /Ought we to} do that? </a:t>
            </a:r>
            <a:endParaRPr lang="nl-BE" i="1" dirty="0" smtClean="0"/>
          </a:p>
          <a:p>
            <a:pPr>
              <a:buFontTx/>
              <a:buNone/>
              <a:defRPr/>
            </a:pPr>
            <a:r>
              <a:rPr lang="nl-BE" i="1" dirty="0" smtClean="0">
                <a:solidFill>
                  <a:srgbClr val="164374"/>
                </a:solidFill>
              </a:rPr>
              <a:t>	</a:t>
            </a:r>
            <a:r>
              <a:rPr lang="nl-BE" dirty="0" smtClean="0">
                <a:solidFill>
                  <a:srgbClr val="164374"/>
                </a:solidFill>
              </a:rPr>
              <a:t>{We should / We ought to} do that.</a:t>
            </a:r>
          </a:p>
          <a:p>
            <a:pPr>
              <a:buFontTx/>
              <a:buNone/>
              <a:defRPr/>
            </a:pPr>
            <a:endParaRPr lang="nl-BE" dirty="0" smtClean="0">
              <a:solidFill>
                <a:srgbClr val="164374"/>
              </a:solidFill>
            </a:endParaRPr>
          </a:p>
        </p:txBody>
      </p:sp>
      <p:sp>
        <p:nvSpPr>
          <p:cNvPr id="30724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Factor no. 2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b="1" i="1" dirty="0" smtClean="0"/>
              <a:t>Should</a:t>
            </a:r>
            <a:r>
              <a:rPr lang="nl-BE" dirty="0" smtClean="0"/>
              <a:t> is 10 times more likely to be chosen before contracted </a:t>
            </a:r>
            <a:r>
              <a:rPr lang="nl-BE" i="1" dirty="0" smtClean="0"/>
              <a:t>have </a:t>
            </a:r>
            <a:r>
              <a:rPr lang="nl-BE" dirty="0" smtClean="0"/>
              <a:t>(than otherwise)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  <a:r>
              <a:rPr lang="nl-BE" dirty="0" smtClean="0">
                <a:solidFill>
                  <a:srgbClr val="164374"/>
                </a:solidFill>
              </a:rPr>
              <a:t>You {</a:t>
            </a:r>
            <a:r>
              <a:rPr lang="nl-BE" b="1" dirty="0" smtClean="0">
                <a:solidFill>
                  <a:srgbClr val="164374"/>
                </a:solidFill>
              </a:rPr>
              <a:t>should’ve</a:t>
            </a:r>
            <a:r>
              <a:rPr lang="nl-BE" dirty="0" smtClean="0">
                <a:solidFill>
                  <a:srgbClr val="164374"/>
                </a:solidFill>
              </a:rPr>
              <a:t> / ought to’ve} told me.</a:t>
            </a:r>
          </a:p>
          <a:p>
            <a:pPr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	You {should have / ought to have} told me.</a:t>
            </a:r>
            <a:endParaRPr lang="en-GB" dirty="0">
              <a:solidFill>
                <a:srgbClr val="164374"/>
              </a:solidFill>
            </a:endParaRPr>
          </a:p>
        </p:txBody>
      </p:sp>
      <p:sp>
        <p:nvSpPr>
          <p:cNvPr id="3174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Factor no. 3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b="1" i="1" dirty="0" smtClean="0"/>
              <a:t>Should</a:t>
            </a:r>
            <a:r>
              <a:rPr lang="nl-BE" dirty="0" smtClean="0"/>
              <a:t> is 4 times as likely to be chosen when there’s no adverb or when an adverb follows (than when an adverb precedes)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  <a:r>
              <a:rPr lang="nl-BE" dirty="0" smtClean="0">
                <a:solidFill>
                  <a:srgbClr val="164374"/>
                </a:solidFill>
              </a:rPr>
              <a:t>You {</a:t>
            </a:r>
            <a:r>
              <a:rPr lang="nl-BE" b="1" dirty="0" smtClean="0">
                <a:solidFill>
                  <a:srgbClr val="164374"/>
                </a:solidFill>
              </a:rPr>
              <a:t>should (probably) </a:t>
            </a:r>
            <a:r>
              <a:rPr lang="nl-BE" dirty="0" smtClean="0">
                <a:solidFill>
                  <a:srgbClr val="164374"/>
                </a:solidFill>
              </a:rPr>
              <a:t>/ ought (probably) to} ignore this.</a:t>
            </a:r>
          </a:p>
          <a:p>
            <a:pPr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	You {probably should / probably ought to} ignore this.</a:t>
            </a:r>
          </a:p>
        </p:txBody>
      </p:sp>
      <p:sp>
        <p:nvSpPr>
          <p:cNvPr id="32772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Factor no. 4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b="1" i="1" dirty="0" smtClean="0"/>
              <a:t>Should</a:t>
            </a:r>
            <a:r>
              <a:rPr lang="nl-BE" dirty="0" smtClean="0"/>
              <a:t> is 3 times as likely to be chosen when followed by </a:t>
            </a:r>
            <a:r>
              <a:rPr lang="nl-BE" i="1" dirty="0" smtClean="0"/>
              <a:t>not</a:t>
            </a:r>
            <a:r>
              <a:rPr lang="nl-BE" dirty="0" smtClean="0"/>
              <a:t> or </a:t>
            </a:r>
            <a:r>
              <a:rPr lang="nl-BE" i="1" dirty="0" smtClean="0"/>
              <a:t>-n’t </a:t>
            </a:r>
            <a:r>
              <a:rPr lang="nl-BE" dirty="0" smtClean="0"/>
              <a:t>(than otherwise)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  <a:r>
              <a:rPr lang="nl-BE" dirty="0" smtClean="0">
                <a:solidFill>
                  <a:srgbClr val="164374"/>
                </a:solidFill>
              </a:rPr>
              <a:t>We {</a:t>
            </a:r>
            <a:r>
              <a:rPr lang="nl-BE" b="1" dirty="0" smtClean="0">
                <a:solidFill>
                  <a:srgbClr val="164374"/>
                </a:solidFill>
              </a:rPr>
              <a:t>shouldn’t</a:t>
            </a:r>
            <a:r>
              <a:rPr lang="nl-BE" dirty="0" smtClean="0">
                <a:solidFill>
                  <a:srgbClr val="164374"/>
                </a:solidFill>
              </a:rPr>
              <a:t> / oughtn’t to} do this.</a:t>
            </a:r>
          </a:p>
          <a:p>
            <a:pPr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	(I don’t think) we {should / ought to} do this.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dirty="0" smtClean="0"/>
              <a:t>So, is </a:t>
            </a:r>
            <a:r>
              <a:rPr lang="nl-BE" b="1" i="1" dirty="0" smtClean="0"/>
              <a:t>should</a:t>
            </a:r>
            <a:r>
              <a:rPr lang="nl-BE" dirty="0" smtClean="0"/>
              <a:t> more subjective than </a:t>
            </a:r>
            <a:r>
              <a:rPr lang="nl-BE" b="1" i="1" dirty="0" smtClean="0"/>
              <a:t>ought to</a:t>
            </a:r>
            <a:r>
              <a:rPr lang="nl-BE" dirty="0" smtClean="0"/>
              <a:t>?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r>
              <a:rPr lang="nl-BE" dirty="0" smtClean="0"/>
              <a:t>It doesn’t look like it:</a:t>
            </a:r>
          </a:p>
          <a:p>
            <a:pPr marL="0" indent="0">
              <a:buFontTx/>
              <a:buNone/>
              <a:defRPr/>
            </a:pPr>
            <a:r>
              <a:rPr lang="nl-BE" b="1" i="1" dirty="0" smtClean="0"/>
              <a:t>ought to </a:t>
            </a:r>
            <a:r>
              <a:rPr lang="nl-BE" dirty="0" smtClean="0"/>
              <a:t>is twice as likely to be chosen in a complement clause introduced by </a:t>
            </a:r>
            <a:r>
              <a:rPr lang="nl-BE" i="1" dirty="0" smtClean="0"/>
              <a:t>think</a:t>
            </a:r>
            <a:r>
              <a:rPr lang="nl-BE" dirty="0" smtClean="0"/>
              <a:t> or another cognition verb (than otherwise)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	</a:t>
            </a:r>
            <a:r>
              <a:rPr lang="nl-BE" b="1" dirty="0" smtClean="0">
                <a:solidFill>
                  <a:srgbClr val="164374"/>
                </a:solidFill>
              </a:rPr>
              <a:t>I think </a:t>
            </a:r>
            <a:r>
              <a:rPr lang="nl-BE" dirty="0" smtClean="0">
                <a:solidFill>
                  <a:srgbClr val="164374"/>
                </a:solidFill>
              </a:rPr>
              <a:t>you {should / </a:t>
            </a:r>
            <a:r>
              <a:rPr lang="nl-BE" b="1" dirty="0" smtClean="0">
                <a:solidFill>
                  <a:srgbClr val="164374"/>
                </a:solidFill>
              </a:rPr>
              <a:t>ought to</a:t>
            </a:r>
            <a:r>
              <a:rPr lang="nl-BE" dirty="0" smtClean="0">
                <a:solidFill>
                  <a:srgbClr val="164374"/>
                </a:solidFill>
              </a:rPr>
              <a:t>} give it a try.</a:t>
            </a:r>
          </a:p>
          <a:p>
            <a:pPr>
              <a:buFontTx/>
              <a:buNone/>
              <a:defRPr/>
            </a:pPr>
            <a:r>
              <a:rPr lang="nl-BE" dirty="0" smtClean="0">
                <a:solidFill>
                  <a:srgbClr val="164374"/>
                </a:solidFill>
              </a:rPr>
              <a:t>	You {should / ought to} give it a try.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4820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dirty="0" smtClean="0"/>
              <a:t>Is a ‘</a:t>
            </a:r>
            <a:r>
              <a:rPr lang="nl-BE" b="1" i="1" dirty="0" smtClean="0"/>
              <a:t>should </a:t>
            </a:r>
            <a:r>
              <a:rPr lang="nl-BE" dirty="0" smtClean="0"/>
              <a:t>situation’ more likely to be fulfilled than an ‘</a:t>
            </a:r>
            <a:r>
              <a:rPr lang="nl-BE" b="1" i="1" dirty="0" smtClean="0"/>
              <a:t>ought to </a:t>
            </a:r>
            <a:r>
              <a:rPr lang="nl-BE" dirty="0" smtClean="0"/>
              <a:t>situation’?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r>
              <a:rPr lang="nl-BE" dirty="0" smtClean="0"/>
              <a:t>Again, it doesn’t look like it:</a:t>
            </a:r>
          </a:p>
          <a:p>
            <a:pPr>
              <a:defRPr/>
            </a:pPr>
            <a:r>
              <a:rPr lang="nl-BE" dirty="0" smtClean="0"/>
              <a:t>‘counterfactuality’ isn’t significant (but our operationalization was far from perfect)</a:t>
            </a:r>
          </a:p>
          <a:p>
            <a:pPr>
              <a:defRPr/>
            </a:pPr>
            <a:r>
              <a:rPr lang="nl-BE" dirty="0" smtClean="0"/>
              <a:t>in fact, the reverse is probably true:</a:t>
            </a:r>
          </a:p>
          <a:p>
            <a:pPr marL="339725" lvl="1" indent="0">
              <a:buFontTx/>
              <a:buNone/>
              <a:defRPr/>
            </a:pPr>
            <a:r>
              <a:rPr lang="nl-BE" sz="2400" dirty="0" smtClean="0">
                <a:solidFill>
                  <a:srgbClr val="164374"/>
                </a:solidFill>
              </a:rPr>
              <a:t>It {</a:t>
            </a:r>
            <a:r>
              <a:rPr lang="nl-BE" sz="2400" b="1" dirty="0" smtClean="0">
                <a:solidFill>
                  <a:srgbClr val="164374"/>
                </a:solidFill>
              </a:rPr>
              <a:t>should</a:t>
            </a:r>
            <a:r>
              <a:rPr lang="nl-BE" sz="2400" dirty="0" smtClean="0">
                <a:solidFill>
                  <a:srgbClr val="164374"/>
                </a:solidFill>
              </a:rPr>
              <a:t> / ought to} </a:t>
            </a:r>
            <a:r>
              <a:rPr lang="nl-BE" sz="2400" b="1" dirty="0" smtClean="0">
                <a:solidFill>
                  <a:srgbClr val="164374"/>
                </a:solidFill>
              </a:rPr>
              <a:t>be pointed out </a:t>
            </a:r>
            <a:r>
              <a:rPr lang="nl-BE" sz="2400" dirty="0" smtClean="0">
                <a:solidFill>
                  <a:srgbClr val="164374"/>
                </a:solidFill>
              </a:rPr>
              <a:t>that...</a:t>
            </a:r>
          </a:p>
          <a:p>
            <a:pPr marL="339725" lvl="1" indent="0">
              <a:buFontTx/>
              <a:buNone/>
              <a:defRPr/>
            </a:pPr>
            <a:r>
              <a:rPr lang="nl-BE" sz="2400" dirty="0" smtClean="0">
                <a:solidFill>
                  <a:srgbClr val="164374"/>
                </a:solidFill>
              </a:rPr>
              <a:t>He {should / </a:t>
            </a:r>
            <a:r>
              <a:rPr lang="nl-BE" sz="2400" b="1" dirty="0" smtClean="0">
                <a:solidFill>
                  <a:srgbClr val="164374"/>
                </a:solidFill>
              </a:rPr>
              <a:t>ought to</a:t>
            </a:r>
            <a:r>
              <a:rPr lang="nl-BE" sz="2400" dirty="0" smtClean="0">
                <a:solidFill>
                  <a:srgbClr val="164374"/>
                </a:solidFill>
              </a:rPr>
              <a:t>}</a:t>
            </a:r>
            <a:r>
              <a:rPr lang="nl-BE" sz="2400" b="1" dirty="0" smtClean="0">
                <a:solidFill>
                  <a:srgbClr val="164374"/>
                </a:solidFill>
              </a:rPr>
              <a:t> be hanged</a:t>
            </a: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102" y="2339975"/>
            <a:ext cx="6594759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5229200"/>
            <a:ext cx="792088" cy="3600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nl-BE" dirty="0" smtClean="0"/>
              <a:t>Finally, is </a:t>
            </a:r>
            <a:r>
              <a:rPr lang="nl-BE" b="1" i="1" dirty="0" smtClean="0"/>
              <a:t>should</a:t>
            </a:r>
            <a:r>
              <a:rPr lang="nl-BE" dirty="0" smtClean="0"/>
              <a:t> more often used in a (semi-) epistemic sense than </a:t>
            </a:r>
            <a:r>
              <a:rPr lang="nl-BE" b="1" i="1" dirty="0" smtClean="0"/>
              <a:t>ought to</a:t>
            </a:r>
            <a:r>
              <a:rPr lang="nl-BE" dirty="0" smtClean="0"/>
              <a:t>?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 marL="0" indent="0">
              <a:buFontTx/>
              <a:buNone/>
              <a:defRPr/>
            </a:pPr>
            <a:r>
              <a:rPr lang="nl-BE" dirty="0" smtClean="0"/>
              <a:t>Once more, it doesn’t look like it:</a:t>
            </a:r>
          </a:p>
          <a:p>
            <a:pPr marL="0" indent="0">
              <a:buFontTx/>
              <a:buNone/>
              <a:defRPr/>
            </a:pPr>
            <a:r>
              <a:rPr lang="nl-BE" dirty="0" smtClean="0"/>
              <a:t>the variable ‘meaning’ (deontic vs. epistemic/merger) isn’t significant</a:t>
            </a:r>
            <a:endParaRPr lang="nl-BE" dirty="0" smtClean="0">
              <a:solidFill>
                <a:srgbClr val="164374"/>
              </a:solidFill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3686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Some examples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164374"/>
                </a:solidFill>
              </a:rPr>
              <a:t>Check the quality of the paper. It </a:t>
            </a:r>
            <a:r>
              <a:rPr lang="en-GB" sz="2000" b="1" smtClean="0">
                <a:solidFill>
                  <a:srgbClr val="164374"/>
                </a:solidFill>
              </a:rPr>
              <a:t>should </a:t>
            </a:r>
            <a:r>
              <a:rPr lang="en-GB" sz="2000" smtClean="0">
                <a:solidFill>
                  <a:srgbClr val="164374"/>
                </a:solidFill>
              </a:rPr>
              <a:t>not be limp, shiny or waxy and the heavily printed areas </a:t>
            </a:r>
            <a:r>
              <a:rPr lang="en-GB" sz="2000" b="1" smtClean="0">
                <a:solidFill>
                  <a:srgbClr val="164374"/>
                </a:solidFill>
              </a:rPr>
              <a:t>ought to </a:t>
            </a:r>
            <a:r>
              <a:rPr lang="en-GB" sz="2000" smtClean="0">
                <a:solidFill>
                  <a:srgbClr val="164374"/>
                </a:solidFill>
              </a:rPr>
              <a:t>feel crisp and slightly rough.　</a:t>
            </a:r>
          </a:p>
          <a:p>
            <a:pPr marL="0" indent="0" eaLnBrk="1" hangingPunct="1">
              <a:buFontTx/>
              <a:buNone/>
            </a:pPr>
            <a:r>
              <a:rPr lang="nl-BE" sz="2000" smtClean="0"/>
              <a:t>[apparently used as stylistic variants]</a:t>
            </a:r>
            <a:endParaRPr lang="en-GB" sz="2000" smtClean="0"/>
          </a:p>
          <a:p>
            <a:pPr marL="0" indent="0" eaLnBrk="1" hangingPunct="1">
              <a:buFontTx/>
              <a:buNone/>
            </a:pPr>
            <a:endParaRPr lang="en-GB" sz="2000" i="1" smtClean="0">
              <a:solidFill>
                <a:srgbClr val="164374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000" smtClean="0">
                <a:solidFill>
                  <a:srgbClr val="164374"/>
                </a:solidFill>
              </a:rPr>
              <a:t>I’m not all that I </a:t>
            </a:r>
            <a:r>
              <a:rPr lang="en-GB" sz="2000" b="1" smtClean="0">
                <a:solidFill>
                  <a:srgbClr val="164374"/>
                </a:solidFill>
              </a:rPr>
              <a:t>should </a:t>
            </a:r>
            <a:r>
              <a:rPr lang="en-GB" sz="2000" smtClean="0">
                <a:solidFill>
                  <a:srgbClr val="164374"/>
                </a:solidFill>
              </a:rPr>
              <a:t>be and all that I </a:t>
            </a:r>
            <a:r>
              <a:rPr lang="en-GB" sz="2000" b="1" smtClean="0">
                <a:solidFill>
                  <a:srgbClr val="164374"/>
                </a:solidFill>
              </a:rPr>
              <a:t>ought to </a:t>
            </a:r>
            <a:r>
              <a:rPr lang="en-GB" sz="2000" smtClean="0">
                <a:solidFill>
                  <a:srgbClr val="164374"/>
                </a:solidFill>
              </a:rPr>
              <a:t>be …</a:t>
            </a:r>
          </a:p>
          <a:p>
            <a:pPr marL="0" indent="0" eaLnBrk="1" hangingPunct="1">
              <a:buFontTx/>
              <a:buNone/>
            </a:pPr>
            <a:r>
              <a:rPr lang="nl-BE" sz="2000" smtClean="0"/>
              <a:t>[one is used to strengthen the meaning of the other]</a:t>
            </a:r>
            <a:endParaRPr lang="en-GB" sz="2000" smtClean="0"/>
          </a:p>
          <a:p>
            <a:pPr marL="0" indent="0" eaLnBrk="1" hangingPunct="1">
              <a:buFontTx/>
              <a:buNone/>
            </a:pPr>
            <a:endParaRPr lang="nl-BE" sz="2000" smtClean="0">
              <a:solidFill>
                <a:srgbClr val="164374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nl-BE" sz="2000" smtClean="0">
                <a:solidFill>
                  <a:srgbClr val="164374"/>
                </a:solidFill>
              </a:rPr>
              <a:t>Suppose I </a:t>
            </a:r>
            <a:r>
              <a:rPr lang="nl-BE" sz="2000" b="1" smtClean="0">
                <a:solidFill>
                  <a:srgbClr val="164374"/>
                </a:solidFill>
              </a:rPr>
              <a:t>ought to </a:t>
            </a:r>
            <a:r>
              <a:rPr lang="nl-BE" sz="2000" smtClean="0">
                <a:solidFill>
                  <a:srgbClr val="164374"/>
                </a:solidFill>
              </a:rPr>
              <a:t>tell him that, </a:t>
            </a:r>
            <a:r>
              <a:rPr lang="nl-BE" sz="2000" b="1" smtClean="0">
                <a:solidFill>
                  <a:srgbClr val="164374"/>
                </a:solidFill>
              </a:rPr>
              <a:t>shouldn’t</a:t>
            </a:r>
            <a:r>
              <a:rPr lang="nl-BE" sz="2000" smtClean="0">
                <a:solidFill>
                  <a:srgbClr val="164374"/>
                </a:solidFill>
              </a:rPr>
              <a:t> I?</a:t>
            </a:r>
          </a:p>
          <a:p>
            <a:pPr marL="0" indent="0" eaLnBrk="1" hangingPunct="1">
              <a:buFontTx/>
              <a:buNone/>
            </a:pPr>
            <a:r>
              <a:rPr lang="nl-BE" sz="2000" smtClean="0"/>
              <a:t>[even used as an alternative in tags]</a:t>
            </a:r>
          </a:p>
          <a:p>
            <a:pPr marL="0" indent="0" eaLnBrk="1" hangingPunct="1">
              <a:buFontTx/>
              <a:buNone/>
            </a:pPr>
            <a:endParaRPr lang="nl-BE" sz="2000" smtClean="0"/>
          </a:p>
          <a:p>
            <a:pPr marL="0" indent="0" eaLnBrk="1" hangingPunct="1">
              <a:buFontTx/>
              <a:buNone/>
            </a:pPr>
            <a:endParaRPr lang="en-GB" sz="20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Discussion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dirty="0" smtClean="0"/>
              <a:t>Descriptive adequacy of our model is high</a:t>
            </a:r>
          </a:p>
          <a:p>
            <a:pPr>
              <a:defRPr/>
            </a:pPr>
            <a:r>
              <a:rPr lang="nl-BE" dirty="0" smtClean="0"/>
              <a:t>variables ranked by importance </a:t>
            </a:r>
          </a:p>
          <a:p>
            <a:pPr marL="712788" indent="-712788">
              <a:buFontTx/>
              <a:buNone/>
              <a:defRPr/>
            </a:pPr>
            <a:r>
              <a:rPr lang="nl-BE" dirty="0" smtClean="0"/>
              <a:t>	</a:t>
            </a:r>
            <a:r>
              <a:rPr lang="nl-BE" sz="2000" dirty="0" smtClean="0"/>
              <a:t>this is a first for comparisons of </a:t>
            </a:r>
            <a:r>
              <a:rPr lang="nl-BE" sz="2000" i="1" dirty="0" smtClean="0"/>
              <a:t>should</a:t>
            </a:r>
            <a:r>
              <a:rPr lang="nl-BE" sz="2000" dirty="0" smtClean="0"/>
              <a:t> &amp; </a:t>
            </a:r>
            <a:r>
              <a:rPr lang="nl-BE" sz="2000" i="1" dirty="0" smtClean="0"/>
              <a:t>ought to</a:t>
            </a:r>
            <a:r>
              <a:rPr lang="nl-BE" sz="2000" dirty="0" smtClean="0"/>
              <a:t>!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variables with a unique impact separated from weaker ‘ride-along’ variables</a:t>
            </a:r>
          </a:p>
          <a:p>
            <a:pPr marL="712788" indent="-712788">
              <a:buFontTx/>
              <a:buNone/>
              <a:tabLst>
                <a:tab pos="1438275" algn="l"/>
              </a:tabLst>
              <a:defRPr/>
            </a:pPr>
            <a:r>
              <a:rPr lang="nl-BE" dirty="0" smtClean="0"/>
              <a:t>	</a:t>
            </a:r>
            <a:r>
              <a:rPr lang="nl-BE" sz="2000" dirty="0" smtClean="0"/>
              <a:t>e.g.	‘inversion’ has a unique impact;</a:t>
            </a:r>
          </a:p>
          <a:p>
            <a:pPr>
              <a:buFontTx/>
              <a:buNone/>
              <a:tabLst>
                <a:tab pos="1438275" algn="l"/>
              </a:tabLst>
              <a:defRPr/>
            </a:pPr>
            <a:r>
              <a:rPr lang="nl-BE" sz="2000" dirty="0" smtClean="0"/>
              <a:t>		‘interrogative sentence’ doesn’t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non-significance of some variables exposed</a:t>
            </a:r>
          </a:p>
          <a:p>
            <a:pPr>
              <a:buFontTx/>
              <a:buNone/>
              <a:tabLst>
                <a:tab pos="712788" algn="l"/>
              </a:tabLst>
              <a:defRPr/>
            </a:pPr>
            <a:r>
              <a:rPr lang="nl-BE" dirty="0" smtClean="0"/>
              <a:t>		</a:t>
            </a:r>
            <a:r>
              <a:rPr lang="nl-BE" sz="2000" dirty="0" smtClean="0"/>
              <a:t>e.g. subjective vs. objective (cf. supra)</a:t>
            </a:r>
            <a:endParaRPr lang="nl-BE" dirty="0" smtClean="0"/>
          </a:p>
          <a:p>
            <a:pPr>
              <a:buFontTx/>
              <a:buNone/>
              <a:defRPr/>
            </a:pPr>
            <a:r>
              <a:rPr lang="nl-BE" dirty="0" smtClean="0"/>
              <a:t>	</a:t>
            </a:r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endParaRPr lang="nl-BE" dirty="0" smtClean="0"/>
          </a:p>
          <a:p>
            <a:pPr>
              <a:buFontTx/>
              <a:buNone/>
              <a:defRPr/>
            </a:pPr>
            <a:endParaRPr lang="nl-BE" dirty="0" smtClean="0">
              <a:solidFill>
                <a:srgbClr val="164374"/>
              </a:solidFill>
            </a:endParaRPr>
          </a:p>
          <a:p>
            <a:pPr>
              <a:buFontTx/>
              <a:buNone/>
              <a:defRPr/>
            </a:pPr>
            <a:endParaRPr lang="nl-BE" dirty="0" smtClean="0">
              <a:solidFill>
                <a:srgbClr val="164374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dirty="0" smtClean="0"/>
              <a:t>Explanatory adequacy follows</a:t>
            </a:r>
          </a:p>
          <a:p>
            <a:pPr marL="0" indent="0">
              <a:spcAft>
                <a:spcPts val="600"/>
              </a:spcAft>
              <a:buFontTx/>
              <a:buNone/>
              <a:defRPr/>
            </a:pPr>
            <a:r>
              <a:rPr lang="nl-BE" dirty="0" smtClean="0"/>
              <a:t>4 highest-ranking factors can be attributed to </a:t>
            </a:r>
            <a:r>
              <a:rPr lang="nl-BE" b="1" i="1" dirty="0" smtClean="0"/>
              <a:t>ought to </a:t>
            </a:r>
            <a:r>
              <a:rPr lang="nl-BE" dirty="0" smtClean="0"/>
              <a:t>being only a semi-modal</a:t>
            </a:r>
          </a:p>
          <a:p>
            <a:pPr marL="3940175" indent="-3940175">
              <a:buFontTx/>
              <a:buNone/>
              <a:tabLst>
                <a:tab pos="3495675" algn="l"/>
              </a:tabLst>
              <a:defRPr/>
            </a:pPr>
            <a:r>
              <a:rPr lang="nl-BE" sz="2000" dirty="0" smtClean="0">
                <a:solidFill>
                  <a:srgbClr val="164374"/>
                </a:solidFill>
              </a:rPr>
              <a:t>%Ought you to go? </a:t>
            </a:r>
            <a:r>
              <a:rPr lang="nl-BE" sz="2000" dirty="0" smtClean="0">
                <a:latin typeface="Times New Roman"/>
                <a:cs typeface="Times New Roman"/>
              </a:rPr>
              <a:t>~</a:t>
            </a:r>
            <a:r>
              <a:rPr lang="nl-BE" sz="2000" dirty="0" smtClean="0">
                <a:solidFill>
                  <a:srgbClr val="164374"/>
                </a:solidFill>
              </a:rPr>
              <a:t> *Like you to go?</a:t>
            </a:r>
          </a:p>
          <a:p>
            <a:pPr marL="3940175" indent="-3940175">
              <a:buFontTx/>
              <a:buNone/>
              <a:tabLst>
                <a:tab pos="3495675" algn="l"/>
              </a:tabLst>
              <a:defRPr/>
            </a:pPr>
            <a:r>
              <a:rPr lang="nl-BE" sz="2000" dirty="0" smtClean="0">
                <a:solidFill>
                  <a:srgbClr val="164374"/>
                </a:solidFill>
              </a:rPr>
              <a:t>%I ought to’ve gone </a:t>
            </a:r>
            <a:r>
              <a:rPr lang="nl-BE" sz="2000" dirty="0" smtClean="0">
                <a:latin typeface="Times New Roman"/>
                <a:cs typeface="Times New Roman"/>
              </a:rPr>
              <a:t>~ </a:t>
            </a:r>
            <a:r>
              <a:rPr lang="nl-BE" sz="2000" dirty="0" smtClean="0">
                <a:solidFill>
                  <a:srgbClr val="164374"/>
                </a:solidFill>
              </a:rPr>
              <a:t>*I would have liked to’ve gone</a:t>
            </a:r>
          </a:p>
          <a:p>
            <a:pPr marL="3940175" indent="-3940175">
              <a:buFontTx/>
              <a:buNone/>
              <a:tabLst>
                <a:tab pos="3495675" algn="l"/>
              </a:tabLst>
              <a:defRPr/>
            </a:pPr>
            <a:r>
              <a:rPr lang="nl-BE" sz="2000" dirty="0" smtClean="0">
                <a:solidFill>
                  <a:srgbClr val="164374"/>
                </a:solidFill>
              </a:rPr>
              <a:t>%You ought probably to go </a:t>
            </a:r>
            <a:r>
              <a:rPr lang="nl-BE" sz="2000" dirty="0" smtClean="0">
                <a:latin typeface="Times New Roman"/>
                <a:cs typeface="Times New Roman"/>
              </a:rPr>
              <a:t>~ </a:t>
            </a:r>
            <a:r>
              <a:rPr lang="nl-BE" sz="2000" dirty="0" smtClean="0">
                <a:solidFill>
                  <a:srgbClr val="164374"/>
                </a:solidFill>
              </a:rPr>
              <a:t>*You like probably to go</a:t>
            </a:r>
          </a:p>
          <a:p>
            <a:pPr marL="3940175" indent="-3940175">
              <a:buFontTx/>
              <a:buNone/>
              <a:tabLst>
                <a:tab pos="3495675" algn="l"/>
              </a:tabLst>
              <a:defRPr/>
            </a:pPr>
            <a:r>
              <a:rPr lang="nl-BE" sz="2000" dirty="0" smtClean="0">
                <a:solidFill>
                  <a:srgbClr val="164374"/>
                </a:solidFill>
              </a:rPr>
              <a:t>%You ought not to go </a:t>
            </a:r>
            <a:r>
              <a:rPr lang="nl-BE" sz="2000" dirty="0" smtClean="0">
                <a:latin typeface="Times New Roman"/>
                <a:cs typeface="Times New Roman"/>
              </a:rPr>
              <a:t>~ </a:t>
            </a:r>
            <a:r>
              <a:rPr lang="nl-BE" sz="2000" dirty="0" smtClean="0">
                <a:solidFill>
                  <a:srgbClr val="164374"/>
                </a:solidFill>
              </a:rPr>
              <a:t>*You like not to go</a:t>
            </a:r>
            <a:endParaRPr lang="en-GB" sz="2000" dirty="0">
              <a:solidFill>
                <a:srgbClr val="164374"/>
              </a:solidFill>
            </a:endParaRPr>
          </a:p>
        </p:txBody>
      </p:sp>
      <p:sp>
        <p:nvSpPr>
          <p:cNvPr id="38916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>
              <a:buFontTx/>
              <a:buNone/>
            </a:pPr>
            <a:r>
              <a:rPr lang="nl-BE" smtClean="0"/>
              <a:t>However, predictive adequacy rather low</a:t>
            </a:r>
          </a:p>
          <a:p>
            <a:pPr>
              <a:buFontTx/>
              <a:buNone/>
            </a:pPr>
            <a:r>
              <a:rPr lang="nl-BE" smtClean="0"/>
              <a:t>	Two possible explanations (Bert </a:t>
            </a:r>
            <a:r>
              <a:rPr lang="nl-BE" i="1" smtClean="0"/>
              <a:t>vs.</a:t>
            </a:r>
            <a:r>
              <a:rPr lang="nl-BE" smtClean="0"/>
              <a:t> Gert)</a:t>
            </a:r>
          </a:p>
          <a:p>
            <a:pPr lvl="1"/>
            <a:r>
              <a:rPr lang="nl-BE" b="1" i="1" smtClean="0"/>
              <a:t>should</a:t>
            </a:r>
            <a:r>
              <a:rPr lang="nl-BE" smtClean="0"/>
              <a:t> and </a:t>
            </a:r>
            <a:r>
              <a:rPr lang="nl-BE" b="1" i="1" smtClean="0"/>
              <a:t>ought to </a:t>
            </a:r>
            <a:r>
              <a:rPr lang="nl-BE" smtClean="0"/>
              <a:t>ARE near-synonymous, so apart from some strong grammatical constraints, they’re in free variation (cf. Cappelle, 2009)</a:t>
            </a:r>
          </a:p>
          <a:p>
            <a:pPr lvl="1"/>
            <a:r>
              <a:rPr lang="nl-BE" smtClean="0"/>
              <a:t>we just haven’t found some of the strongest determining factors yet... let’s keep searching</a:t>
            </a:r>
            <a:endParaRPr lang="en-GB" smtClean="0"/>
          </a:p>
          <a:p>
            <a:pPr lvl="1"/>
            <a:endParaRPr lang="nl-BE" smtClean="0"/>
          </a:p>
        </p:txBody>
      </p:sp>
      <p:sp>
        <p:nvSpPr>
          <p:cNvPr id="39940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smtClean="0"/>
              <a:t>Modelling results in CxG</a:t>
            </a:r>
            <a:endParaRPr lang="en-GB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363538" indent="-363538"/>
            <a:r>
              <a:rPr lang="nl-BE" dirty="0" smtClean="0"/>
              <a:t>[</a:t>
            </a:r>
            <a:r>
              <a:rPr lang="nl-BE" b="1" i="1" dirty="0" smtClean="0"/>
              <a:t>should</a:t>
            </a:r>
            <a:r>
              <a:rPr lang="nl-BE" dirty="0" smtClean="0"/>
              <a:t>] and [</a:t>
            </a:r>
            <a:r>
              <a:rPr lang="nl-BE" b="1" i="1" dirty="0" smtClean="0"/>
              <a:t>ought to</a:t>
            </a:r>
            <a:r>
              <a:rPr lang="nl-BE" dirty="0" smtClean="0"/>
              <a:t>]</a:t>
            </a:r>
            <a:r>
              <a:rPr lang="nl-BE" b="1" dirty="0" smtClean="0"/>
              <a:t> </a:t>
            </a:r>
            <a:r>
              <a:rPr lang="nl-BE" dirty="0" smtClean="0"/>
              <a:t>can be modelled as two ‘allostructions’ (Cappelle, 2006)</a:t>
            </a:r>
          </a:p>
          <a:p>
            <a:pPr marL="363538" indent="-363538"/>
            <a:r>
              <a:rPr lang="nl-BE" dirty="0" smtClean="0"/>
              <a:t>these mini-constructions are components of larger constructional templates:</a:t>
            </a:r>
          </a:p>
          <a:p>
            <a:pPr marL="363538" indent="-363538" defTabSz="622300">
              <a:buFontTx/>
              <a:buNone/>
            </a:pPr>
            <a:r>
              <a:rPr lang="nl-BE" dirty="0" smtClean="0"/>
              <a:t>	e.g.	[[</a:t>
            </a:r>
            <a:r>
              <a:rPr lang="nl-BE" i="1" dirty="0" smtClean="0"/>
              <a:t>should</a:t>
            </a:r>
            <a:r>
              <a:rPr lang="nl-BE" dirty="0" smtClean="0"/>
              <a:t>] X</a:t>
            </a:r>
            <a:r>
              <a:rPr lang="nl-BE" baseline="-25000" dirty="0" smtClean="0"/>
              <a:t>Subject</a:t>
            </a:r>
            <a:r>
              <a:rPr lang="nl-BE" dirty="0" smtClean="0"/>
              <a:t> Y]  (i.e. inversion)</a:t>
            </a:r>
          </a:p>
          <a:p>
            <a:pPr marL="363538" indent="-363538" defTabSz="622300">
              <a:buFontTx/>
              <a:buNone/>
            </a:pPr>
            <a:r>
              <a:rPr lang="nl-BE" dirty="0" smtClean="0"/>
              <a:t>			[[</a:t>
            </a:r>
            <a:r>
              <a:rPr lang="nl-BE" i="1" dirty="0" smtClean="0"/>
              <a:t>should</a:t>
            </a:r>
            <a:r>
              <a:rPr lang="nl-BE" dirty="0" smtClean="0"/>
              <a:t>]</a:t>
            </a:r>
            <a:r>
              <a:rPr lang="nl-BE" i="1" dirty="0" smtClean="0"/>
              <a:t>’ve</a:t>
            </a:r>
            <a:r>
              <a:rPr lang="nl-BE" dirty="0" smtClean="0"/>
              <a:t> Verb</a:t>
            </a:r>
            <a:r>
              <a:rPr lang="nl-BE" i="1" dirty="0" smtClean="0"/>
              <a:t>-ed</a:t>
            </a:r>
            <a:r>
              <a:rPr lang="nl-BE" dirty="0" smtClean="0"/>
              <a:t>]</a:t>
            </a:r>
          </a:p>
          <a:p>
            <a:pPr marL="363538" indent="-363538" defTabSz="622300">
              <a:buFontTx/>
              <a:buNone/>
            </a:pPr>
            <a:r>
              <a:rPr lang="nl-BE" dirty="0" smtClean="0"/>
              <a:t>	perhaps also:</a:t>
            </a:r>
          </a:p>
          <a:p>
            <a:pPr marL="363538" indent="-363538" defTabSz="622300">
              <a:buFontTx/>
              <a:buNone/>
            </a:pPr>
            <a:r>
              <a:rPr lang="nl-BE" dirty="0" smtClean="0"/>
              <a:t>			[</a:t>
            </a:r>
            <a:r>
              <a:rPr lang="nl-BE" i="1" dirty="0" smtClean="0"/>
              <a:t>I think </a:t>
            </a:r>
            <a:r>
              <a:rPr lang="nl-BE" dirty="0" smtClean="0"/>
              <a:t>[X [</a:t>
            </a:r>
            <a:r>
              <a:rPr lang="nl-BE" i="1" dirty="0" smtClean="0"/>
              <a:t>ought to</a:t>
            </a:r>
            <a:r>
              <a:rPr lang="nl-BE" dirty="0" smtClean="0"/>
              <a:t>] Y]</a:t>
            </a:r>
          </a:p>
          <a:p>
            <a:pPr marL="363538" indent="-363538" defTabSz="622300">
              <a:buFontTx/>
              <a:buNone/>
            </a:pPr>
            <a:r>
              <a:rPr lang="nl-BE" dirty="0" smtClean="0"/>
              <a:t>			[X [</a:t>
            </a:r>
            <a:r>
              <a:rPr lang="nl-BE" i="1" dirty="0" smtClean="0"/>
              <a:t>ought to</a:t>
            </a:r>
            <a:r>
              <a:rPr lang="nl-BE" dirty="0" smtClean="0"/>
              <a:t>] </a:t>
            </a:r>
            <a:r>
              <a:rPr lang="nl-BE" i="1" dirty="0" smtClean="0"/>
              <a:t>be hanged</a:t>
            </a:r>
            <a:r>
              <a:rPr lang="nl-BE" dirty="0" smtClean="0"/>
              <a:t>]</a:t>
            </a:r>
          </a:p>
          <a:p>
            <a:pPr marL="363538" indent="-363538">
              <a:buFontTx/>
              <a:buNone/>
            </a:pPr>
            <a:r>
              <a:rPr lang="nl-BE" dirty="0" smtClean="0"/>
              <a:t>	(cf. Boogaart, 2009)</a:t>
            </a:r>
          </a:p>
          <a:p>
            <a:pPr marL="363538" indent="-363538">
              <a:buFontTx/>
              <a:buNone/>
            </a:pPr>
            <a:endParaRPr lang="nl-BE" dirty="0" smtClean="0"/>
          </a:p>
          <a:p>
            <a:pPr marL="363538" indent="-363538">
              <a:buFontTx/>
              <a:buNone/>
            </a:pPr>
            <a:r>
              <a:rPr lang="nl-BE" dirty="0" smtClean="0"/>
              <a:t>		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r>
              <a:rPr lang="nl-BE" dirty="0" smtClean="0"/>
              <a:t>Future work</a:t>
            </a:r>
            <a:endParaRPr lang="en-GB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365125" indent="-365125"/>
            <a:r>
              <a:rPr lang="en-GB" dirty="0" smtClean="0"/>
              <a:t>refining </a:t>
            </a:r>
            <a:r>
              <a:rPr lang="en-GB" dirty="0" err="1" smtClean="0"/>
              <a:t>operationalisations</a:t>
            </a:r>
            <a:r>
              <a:rPr lang="en-GB" dirty="0" smtClean="0"/>
              <a:t> of 'complex' variables as subjectivity and objectivity</a:t>
            </a:r>
          </a:p>
          <a:p>
            <a:pPr marL="365125" indent="-365125"/>
            <a:r>
              <a:rPr lang="en-GB" dirty="0" smtClean="0"/>
              <a:t>introducing (even) more variables to the model (any ideas?)</a:t>
            </a:r>
          </a:p>
          <a:p>
            <a:pPr marL="365125" indent="-365125"/>
            <a:r>
              <a:rPr lang="en-GB" dirty="0" smtClean="0"/>
              <a:t>including interaction effects</a:t>
            </a:r>
          </a:p>
          <a:p>
            <a:pPr marL="365125" indent="-365125"/>
            <a:r>
              <a:rPr lang="en-GB" dirty="0" smtClean="0"/>
              <a:t>investigating the influence of individual verbs / authors on the global picture by means of mixed effects models</a:t>
            </a:r>
          </a:p>
        </p:txBody>
      </p:sp>
      <p:sp>
        <p:nvSpPr>
          <p:cNvPr id="4198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BE" dirty="0" smtClean="0"/>
              <a:t>Thank you for your attention.</a:t>
            </a:r>
          </a:p>
          <a:p>
            <a:pPr eaLnBrk="1" hangingPunct="1">
              <a:buFontTx/>
              <a:buNone/>
            </a:pPr>
            <a:r>
              <a:rPr lang="nl-BE" dirty="0" smtClean="0"/>
              <a:t>More details: </a:t>
            </a:r>
          </a:p>
          <a:p>
            <a:pPr eaLnBrk="1" hangingPunct="1">
              <a:buFontTx/>
              <a:buNone/>
            </a:pPr>
            <a:r>
              <a:rPr lang="nl-BE" sz="2000" dirty="0" smtClean="0"/>
              <a:t>Cappelle, B. and G. De Sutter (2010) “</a:t>
            </a:r>
            <a:r>
              <a:rPr lang="nl-BE" sz="2000" i="1" dirty="0" smtClean="0"/>
              <a:t>Should</a:t>
            </a:r>
            <a:r>
              <a:rPr lang="nl-BE" sz="2000" dirty="0" smtClean="0"/>
              <a:t> vs. </a:t>
            </a:r>
            <a:r>
              <a:rPr lang="nl-BE" sz="2000" i="1" dirty="0" smtClean="0"/>
              <a:t>ought to</a:t>
            </a:r>
            <a:r>
              <a:rPr lang="nl-BE" sz="2000" dirty="0" smtClean="0"/>
              <a:t>,” </a:t>
            </a:r>
            <a:r>
              <a:rPr lang="nl-BE" sz="2000" i="1" dirty="0" smtClean="0"/>
              <a:t>Distinctions in English Grammar, Offered to Renaat Declerck</a:t>
            </a:r>
            <a:r>
              <a:rPr lang="nl-BE" sz="2000" dirty="0" smtClean="0"/>
              <a:t>, ed. by Cappelle, B. and N. Wada (eds.), 92-126, Kaitakusha, Tokyo.</a:t>
            </a:r>
          </a:p>
          <a:p>
            <a:pPr eaLnBrk="1" hangingPunct="1">
              <a:buFontTx/>
              <a:buNone/>
            </a:pPr>
            <a:endParaRPr lang="nl-BE" dirty="0" smtClean="0"/>
          </a:p>
          <a:p>
            <a:pPr eaLnBrk="1" hangingPunct="1">
              <a:buFontTx/>
              <a:buNone/>
            </a:pPr>
            <a:r>
              <a:rPr lang="nl-BE" dirty="0" smtClean="0"/>
              <a:t>Contact: </a:t>
            </a:r>
          </a:p>
          <a:p>
            <a:pPr eaLnBrk="1" hangingPunct="1">
              <a:buFontTx/>
              <a:buNone/>
            </a:pPr>
            <a:r>
              <a:rPr lang="nl-BE" dirty="0" smtClean="0"/>
              <a:t>bert.cappelle@hogent.be</a:t>
            </a:r>
          </a:p>
          <a:p>
            <a:pPr eaLnBrk="1" hangingPunct="1">
              <a:buFontTx/>
              <a:buNone/>
            </a:pPr>
            <a:r>
              <a:rPr lang="nl-BE" dirty="0" smtClean="0"/>
              <a:t>gert.desutter@hogent.be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00063" y="836613"/>
            <a:ext cx="8274050" cy="52355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1200" dirty="0" err="1" smtClean="0"/>
              <a:t>Aarts</a:t>
            </a:r>
            <a:r>
              <a:rPr lang="en-US" sz="1200" dirty="0" smtClean="0"/>
              <a:t>, F. and H. </a:t>
            </a:r>
            <a:r>
              <a:rPr lang="en-US" sz="1200" dirty="0" err="1" smtClean="0"/>
              <a:t>Wekker</a:t>
            </a:r>
            <a:r>
              <a:rPr lang="en-US" sz="1200" dirty="0" smtClean="0"/>
              <a:t> (1987) </a:t>
            </a:r>
            <a:r>
              <a:rPr lang="en-US" sz="1200" i="1" dirty="0" smtClean="0"/>
              <a:t>A Contrastive Grammar of English and Dutch</a:t>
            </a:r>
            <a:r>
              <a:rPr lang="en-US" sz="1200" dirty="0" smtClean="0"/>
              <a:t>. </a:t>
            </a:r>
            <a:r>
              <a:rPr lang="en-US" sz="1200" dirty="0" err="1" smtClean="0"/>
              <a:t>Nijhoff</a:t>
            </a:r>
            <a:r>
              <a:rPr lang="en-US" sz="1200" dirty="0" smtClean="0"/>
              <a:t>, Leiden.</a:t>
            </a:r>
          </a:p>
          <a:p>
            <a:pPr>
              <a:buFontTx/>
              <a:buNone/>
              <a:defRPr/>
            </a:pPr>
            <a:r>
              <a:rPr lang="en-US" sz="1200" dirty="0" err="1" smtClean="0"/>
              <a:t>Boogaart</a:t>
            </a:r>
            <a:r>
              <a:rPr lang="en-US" sz="1200" dirty="0" smtClean="0"/>
              <a:t>, R. (2009) “Semantics and pragmatics in construction grammar: The case of modal verbs,” </a:t>
            </a:r>
            <a:r>
              <a:rPr lang="en-US" sz="1200" i="1" dirty="0" smtClean="0"/>
              <a:t>Contexts and Constructions</a:t>
            </a:r>
            <a:r>
              <a:rPr lang="en-US" sz="1200" dirty="0" smtClean="0"/>
              <a:t>, ed. by Bergs, A. &amp; G. </a:t>
            </a:r>
            <a:r>
              <a:rPr lang="en-US" sz="1200" dirty="0" err="1" smtClean="0"/>
              <a:t>Diewald</a:t>
            </a:r>
            <a:r>
              <a:rPr lang="en-US" sz="1200" dirty="0" smtClean="0"/>
              <a:t>, 213-241, </a:t>
            </a:r>
            <a:r>
              <a:rPr lang="en-US" sz="1200" dirty="0" err="1" smtClean="0"/>
              <a:t>Benjamins</a:t>
            </a:r>
            <a:r>
              <a:rPr lang="en-US" sz="1200" dirty="0" smtClean="0"/>
              <a:t>, Amsterdam.</a:t>
            </a:r>
          </a:p>
          <a:p>
            <a:pPr>
              <a:buFontTx/>
              <a:buNone/>
              <a:defRPr/>
            </a:pPr>
            <a:r>
              <a:rPr lang="en-US" sz="1200" dirty="0" err="1" smtClean="0"/>
              <a:t>Cappelle</a:t>
            </a:r>
            <a:r>
              <a:rPr lang="en-US" sz="1200" dirty="0" smtClean="0"/>
              <a:t>, B. (2006) “Particle Placement and the Case of ‘</a:t>
            </a:r>
            <a:r>
              <a:rPr lang="en-US" sz="1200" dirty="0" err="1" smtClean="0"/>
              <a:t>Allostructions</a:t>
            </a:r>
            <a:r>
              <a:rPr lang="en-US" sz="1200" dirty="0" smtClean="0"/>
              <a:t>’,”  </a:t>
            </a:r>
            <a:r>
              <a:rPr lang="en-US" sz="1200" i="1" dirty="0" smtClean="0"/>
              <a:t>Constructions</a:t>
            </a:r>
            <a:r>
              <a:rPr lang="en-US" sz="1200" dirty="0" smtClean="0"/>
              <a:t>.</a:t>
            </a:r>
          </a:p>
          <a:p>
            <a:pPr>
              <a:buFontTx/>
              <a:buNone/>
              <a:defRPr/>
            </a:pPr>
            <a:r>
              <a:rPr lang="en-US" sz="1200" dirty="0" smtClean="0"/>
              <a:t>	</a:t>
            </a:r>
            <a:r>
              <a:rPr lang="en-GB" sz="1200" dirty="0" smtClean="0"/>
              <a:t> urn:nbn:de:0009-4-6839.</a:t>
            </a:r>
          </a:p>
          <a:p>
            <a:pPr>
              <a:buFontTx/>
              <a:buNone/>
              <a:defRPr/>
            </a:pPr>
            <a:r>
              <a:rPr lang="en-US" sz="1200" dirty="0" err="1" smtClean="0"/>
              <a:t>Cappelle</a:t>
            </a:r>
            <a:r>
              <a:rPr lang="en-US" sz="1200" dirty="0" smtClean="0"/>
              <a:t>, B. (2009) “Can We Factor Out Free Choice?” </a:t>
            </a:r>
            <a:r>
              <a:rPr lang="en-US" sz="1200" i="1" dirty="0" smtClean="0"/>
              <a:t>Describing and Modeling Variation in Grammar</a:t>
            </a:r>
            <a:r>
              <a:rPr lang="en-US" sz="1200" dirty="0" smtClean="0"/>
              <a:t>, ed.</a:t>
            </a:r>
            <a:r>
              <a:rPr lang="en-GB" sz="1200" dirty="0" smtClean="0"/>
              <a:t> by </a:t>
            </a:r>
            <a:r>
              <a:rPr lang="en-GB" sz="1200" dirty="0" err="1" smtClean="0"/>
              <a:t>Dufter</a:t>
            </a:r>
            <a:r>
              <a:rPr lang="en-GB" sz="1200" dirty="0" smtClean="0"/>
              <a:t>, A., J. Fleischer &amp; G. Seiler, 183-202, Mouton de </a:t>
            </a:r>
            <a:r>
              <a:rPr lang="en-GB" sz="1200" dirty="0" err="1" smtClean="0"/>
              <a:t>Gruyter</a:t>
            </a:r>
            <a:r>
              <a:rPr lang="en-GB" sz="1200" dirty="0" smtClean="0"/>
              <a:t>, Berlin.</a:t>
            </a:r>
          </a:p>
          <a:p>
            <a:pPr>
              <a:buFontTx/>
              <a:buNone/>
              <a:defRPr/>
            </a:pPr>
            <a:r>
              <a:rPr lang="en-GB" sz="1200" dirty="0" smtClean="0"/>
              <a:t>Close, R. A. (1981) </a:t>
            </a:r>
            <a:r>
              <a:rPr lang="en-GB" sz="1200" i="1" dirty="0" smtClean="0"/>
              <a:t>English as a Foreign Language: Its Constant Grammatical Problems, 3rd ed., George Allen &amp; </a:t>
            </a:r>
            <a:r>
              <a:rPr lang="en-GB" sz="1200" i="1" dirty="0" err="1" smtClean="0"/>
              <a:t>Unwin</a:t>
            </a:r>
            <a:r>
              <a:rPr lang="en-GB" sz="1200" i="1" dirty="0" smtClean="0"/>
              <a:t>, London.</a:t>
            </a:r>
            <a:endParaRPr lang="en-GB" sz="1200" dirty="0" smtClean="0"/>
          </a:p>
          <a:p>
            <a:pPr>
              <a:buFontTx/>
              <a:buNone/>
              <a:defRPr/>
            </a:pPr>
            <a:r>
              <a:rPr lang="en-US" sz="1200" dirty="0" smtClean="0"/>
              <a:t>Collins, P. (2009) </a:t>
            </a:r>
            <a:r>
              <a:rPr lang="en-US" sz="1200" i="1" dirty="0" smtClean="0"/>
              <a:t>Modals and Quasi-Modals in English</a:t>
            </a:r>
            <a:r>
              <a:rPr lang="en-US" sz="1200" dirty="0" smtClean="0"/>
              <a:t>. </a:t>
            </a:r>
            <a:r>
              <a:rPr lang="en-US" sz="1200" dirty="0" err="1" smtClean="0"/>
              <a:t>Rodopi</a:t>
            </a:r>
            <a:r>
              <a:rPr lang="en-US" sz="1200" dirty="0" smtClean="0"/>
              <a:t>, Amsterdam.</a:t>
            </a:r>
            <a:endParaRPr lang="en-GB" sz="1200" dirty="0" smtClean="0"/>
          </a:p>
          <a:p>
            <a:pPr>
              <a:buFontTx/>
              <a:buNone/>
              <a:defRPr/>
            </a:pPr>
            <a:r>
              <a:rPr lang="en-GB" sz="1200" dirty="0" smtClean="0"/>
              <a:t>Declerck, R.(1991) </a:t>
            </a:r>
            <a:r>
              <a:rPr lang="en-GB" sz="1200" i="1" dirty="0" smtClean="0"/>
              <a:t>A Comprehensive Descriptive Grammar of English</a:t>
            </a:r>
            <a:r>
              <a:rPr lang="en-GB" sz="1200" dirty="0" smtClean="0"/>
              <a:t>, </a:t>
            </a:r>
            <a:r>
              <a:rPr lang="en-GB" sz="1200" dirty="0" err="1" smtClean="0"/>
              <a:t>Kaitakusha</a:t>
            </a:r>
            <a:r>
              <a:rPr lang="en-GB" sz="1200" dirty="0" smtClean="0"/>
              <a:t>, Tokyo. </a:t>
            </a:r>
          </a:p>
          <a:p>
            <a:pPr>
              <a:buFontTx/>
              <a:buNone/>
              <a:defRPr/>
            </a:pPr>
            <a:r>
              <a:rPr lang="en-GB" sz="1200" dirty="0" err="1" smtClean="0"/>
              <a:t>Degani</a:t>
            </a:r>
            <a:r>
              <a:rPr lang="en-GB" sz="1200" dirty="0" smtClean="0"/>
              <a:t>, M. (2009) “Re-analysing the Semi-Modal </a:t>
            </a:r>
            <a:r>
              <a:rPr lang="en-GB" sz="1200" i="1" dirty="0" smtClean="0"/>
              <a:t>Ought to</a:t>
            </a:r>
            <a:r>
              <a:rPr lang="en-GB" sz="1200" dirty="0" smtClean="0"/>
              <a:t>: An Investigation of Its Use in the LOB, FLOB, Brown and Frown Corpora,” </a:t>
            </a:r>
            <a:r>
              <a:rPr lang="en-GB" sz="1200" i="1" dirty="0" smtClean="0"/>
              <a:t>Corpus Linguistics: Refinements and Reassessments</a:t>
            </a:r>
            <a:r>
              <a:rPr lang="en-GB" sz="1200" dirty="0" smtClean="0"/>
              <a:t>, ed. by Kehoe, Andrew, 327-346, </a:t>
            </a:r>
            <a:r>
              <a:rPr lang="en-GB" sz="1200" dirty="0" err="1" smtClean="0"/>
              <a:t>Rodopi</a:t>
            </a:r>
            <a:r>
              <a:rPr lang="en-GB" sz="1200" dirty="0" smtClean="0"/>
              <a:t>, Amsterdam.</a:t>
            </a:r>
          </a:p>
          <a:p>
            <a:pPr>
              <a:buFontTx/>
              <a:buNone/>
              <a:defRPr/>
            </a:pPr>
            <a:r>
              <a:rPr lang="en-GB" sz="1200" dirty="0" err="1" smtClean="0"/>
              <a:t>Gailor</a:t>
            </a:r>
            <a:r>
              <a:rPr lang="en-GB" sz="1200" dirty="0" smtClean="0"/>
              <a:t>, D. (1983) “Reflections on </a:t>
            </a:r>
            <a:r>
              <a:rPr lang="en-GB" sz="1200" i="1" dirty="0" smtClean="0"/>
              <a:t>Should</a:t>
            </a:r>
            <a:r>
              <a:rPr lang="en-GB" sz="1200" dirty="0" smtClean="0"/>
              <a:t>, </a:t>
            </a:r>
            <a:r>
              <a:rPr lang="en-GB" sz="1200" i="1" dirty="0" smtClean="0"/>
              <a:t>Ought to</a:t>
            </a:r>
            <a:r>
              <a:rPr lang="en-GB" sz="1200" dirty="0" smtClean="0"/>
              <a:t>, and </a:t>
            </a:r>
            <a:r>
              <a:rPr lang="en-GB" sz="1200" i="1" dirty="0" smtClean="0"/>
              <a:t>Must</a:t>
            </a:r>
            <a:r>
              <a:rPr lang="en-GB" sz="1200" dirty="0" smtClean="0"/>
              <a:t>,” </a:t>
            </a:r>
            <a:r>
              <a:rPr lang="en-GB" sz="1200" i="1" dirty="0" smtClean="0"/>
              <a:t>English Language Teaching Journal </a:t>
            </a:r>
            <a:r>
              <a:rPr lang="en-GB" sz="1200" dirty="0" smtClean="0"/>
              <a:t>37, 346-349.</a:t>
            </a:r>
          </a:p>
          <a:p>
            <a:pPr>
              <a:buFontTx/>
              <a:buNone/>
              <a:defRPr/>
            </a:pPr>
            <a:r>
              <a:rPr lang="en-GB" sz="1200" dirty="0" smtClean="0"/>
              <a:t>Harris, M. (1986) “English </a:t>
            </a:r>
            <a:r>
              <a:rPr lang="en-GB" sz="1200" i="1" dirty="0" smtClean="0"/>
              <a:t>Ought (to)</a:t>
            </a:r>
            <a:r>
              <a:rPr lang="en-GB" sz="1200" dirty="0" smtClean="0"/>
              <a:t>,” </a:t>
            </a:r>
            <a:r>
              <a:rPr lang="en-GB" sz="1200" i="1" dirty="0" smtClean="0"/>
              <a:t>Linguistics across Historical and Geographical Boundaries: In Honour of </a:t>
            </a:r>
            <a:r>
              <a:rPr lang="en-GB" sz="1200" i="1" dirty="0" err="1" smtClean="0"/>
              <a:t>Jacek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Fisiak</a:t>
            </a:r>
            <a:r>
              <a:rPr lang="en-GB" sz="1200" i="1" dirty="0" smtClean="0"/>
              <a:t> on the Occasion of His Fiftieth Birthday. Volume 1</a:t>
            </a:r>
            <a:r>
              <a:rPr lang="en-GB" sz="1200" dirty="0" smtClean="0"/>
              <a:t>, ed. by </a:t>
            </a:r>
            <a:r>
              <a:rPr lang="en-GB" sz="1200" dirty="0" err="1" smtClean="0"/>
              <a:t>Kastovski</a:t>
            </a:r>
            <a:r>
              <a:rPr lang="en-GB" sz="1200" dirty="0" smtClean="0"/>
              <a:t>, D. and A. </a:t>
            </a:r>
            <a:r>
              <a:rPr lang="en-GB" sz="1200" dirty="0" err="1" smtClean="0"/>
              <a:t>Szwedek</a:t>
            </a:r>
            <a:r>
              <a:rPr lang="en-GB" sz="1200" dirty="0" smtClean="0"/>
              <a:t>, 345-358, Mouton de </a:t>
            </a:r>
            <a:r>
              <a:rPr lang="en-GB" sz="1200" dirty="0" err="1" smtClean="0"/>
              <a:t>Gruyter</a:t>
            </a:r>
            <a:r>
              <a:rPr lang="en-GB" sz="1200" dirty="0" smtClean="0"/>
              <a:t>, Berlin. </a:t>
            </a:r>
          </a:p>
          <a:p>
            <a:pPr>
              <a:buNone/>
            </a:pPr>
            <a:r>
              <a:rPr lang="en-GB" sz="1200" dirty="0" smtClean="0"/>
              <a:t>Kennedy, G.(2002) “Variation in the Distribution of Modal Verbs in the British National Corpus,” </a:t>
            </a:r>
            <a:r>
              <a:rPr lang="en-GB" sz="1200" i="1" dirty="0" smtClean="0"/>
              <a:t>Using Corpora to Explore Linguistic Variation, </a:t>
            </a:r>
            <a:r>
              <a:rPr lang="en-GB" sz="1200" i="1" dirty="0" err="1" smtClean="0"/>
              <a:t>ed.</a:t>
            </a:r>
            <a:r>
              <a:rPr lang="en-GB" sz="1200" dirty="0" err="1" smtClean="0"/>
              <a:t>by</a:t>
            </a:r>
            <a:r>
              <a:rPr lang="en-GB" sz="1200" dirty="0" smtClean="0"/>
              <a:t> </a:t>
            </a:r>
            <a:r>
              <a:rPr lang="en-GB" sz="1200" dirty="0" err="1" smtClean="0"/>
              <a:t>Reppen</a:t>
            </a:r>
            <a:r>
              <a:rPr lang="en-GB" sz="1200" dirty="0" smtClean="0"/>
              <a:t>, R. et al., 73-90, </a:t>
            </a:r>
            <a:r>
              <a:rPr lang="en-GB" sz="1200" dirty="0" err="1" smtClean="0"/>
              <a:t>Benjamins</a:t>
            </a:r>
            <a:r>
              <a:rPr lang="en-GB" sz="1200" dirty="0" smtClean="0"/>
              <a:t>, Amsterdam.</a:t>
            </a:r>
          </a:p>
          <a:p>
            <a:pPr>
              <a:buNone/>
            </a:pPr>
            <a:r>
              <a:rPr lang="en-GB" sz="1200" dirty="0" smtClean="0"/>
              <a:t>P</a:t>
            </a:r>
            <a:r>
              <a:rPr lang="en-US" sz="1200" dirty="0" err="1" smtClean="0"/>
              <a:t>almer</a:t>
            </a:r>
            <a:r>
              <a:rPr lang="en-US" sz="1200" dirty="0" smtClean="0"/>
              <a:t>, F. R. (1987) </a:t>
            </a:r>
            <a:r>
              <a:rPr lang="en-US" sz="1200" i="1" dirty="0" smtClean="0"/>
              <a:t>The English Verb</a:t>
            </a:r>
            <a:r>
              <a:rPr lang="en-US" sz="1200" dirty="0" smtClean="0"/>
              <a:t>,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ed., Longman, London.</a:t>
            </a:r>
            <a:endParaRPr lang="en-GB" sz="1200" dirty="0" smtClean="0"/>
          </a:p>
          <a:p>
            <a:pPr>
              <a:buFontTx/>
              <a:buNone/>
              <a:defRPr/>
            </a:pPr>
            <a:r>
              <a:rPr lang="en-US" sz="1200" dirty="0" smtClean="0"/>
              <a:t>Palmer, F. R. (1990) </a:t>
            </a:r>
            <a:r>
              <a:rPr lang="en-US" sz="1200" i="1" dirty="0" smtClean="0"/>
              <a:t>Modality and the English Modals</a:t>
            </a:r>
            <a:r>
              <a:rPr lang="en-US" sz="1200" dirty="0" smtClean="0"/>
              <a:t>,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ed., Longman, London.</a:t>
            </a:r>
            <a:endParaRPr lang="en-GB" sz="1200" dirty="0" smtClean="0"/>
          </a:p>
          <a:p>
            <a:pPr>
              <a:buFontTx/>
              <a:buNone/>
              <a:defRPr/>
            </a:pPr>
            <a:r>
              <a:rPr lang="en-US" sz="1200" dirty="0" smtClean="0"/>
              <a:t>Swan, Michael (1980) </a:t>
            </a:r>
            <a:r>
              <a:rPr lang="en-US" sz="1200" i="1" dirty="0" smtClean="0"/>
              <a:t>Practical English Usage</a:t>
            </a:r>
            <a:r>
              <a:rPr lang="en-US" sz="1200" dirty="0" smtClean="0"/>
              <a:t>, Oxford University Press, Oxford.</a:t>
            </a:r>
            <a:endParaRPr lang="en-GB" sz="1200" dirty="0" smtClean="0"/>
          </a:p>
          <a:p>
            <a:pPr>
              <a:buFontTx/>
              <a:buNone/>
              <a:tabLst>
                <a:tab pos="6818313" algn="r"/>
              </a:tabLst>
              <a:defRPr/>
            </a:pPr>
            <a:r>
              <a:rPr lang="en-US" sz="1200" dirty="0" err="1" smtClean="0"/>
              <a:t>Westney</a:t>
            </a:r>
            <a:r>
              <a:rPr lang="en-US" sz="1200" dirty="0" smtClean="0"/>
              <a:t> Paul (1995) </a:t>
            </a:r>
            <a:r>
              <a:rPr lang="en-US" sz="1200" i="1" dirty="0" smtClean="0"/>
              <a:t>Modals and </a:t>
            </a:r>
            <a:r>
              <a:rPr lang="en-US" sz="1200" i="1" dirty="0" err="1" smtClean="0"/>
              <a:t>Periphrastics</a:t>
            </a:r>
            <a:r>
              <a:rPr lang="en-US" sz="1200" i="1" dirty="0" smtClean="0"/>
              <a:t> in English: An Investigation into the Semantic Correspondence between Certain English Modal Verbs and Their Periphrastic Equivalents</a:t>
            </a:r>
            <a:r>
              <a:rPr lang="en-US" sz="1200" dirty="0" smtClean="0"/>
              <a:t>, Niemeyer, </a:t>
            </a:r>
            <a:r>
              <a:rPr lang="en-US" sz="1200" dirty="0" err="1" smtClean="0"/>
              <a:t>Tübingen</a:t>
            </a:r>
            <a:r>
              <a:rPr lang="en-US" sz="1200" dirty="0" smtClean="0"/>
              <a:t>.</a:t>
            </a:r>
            <a:endParaRPr lang="en-GB" sz="1200" dirty="0" smtClean="0"/>
          </a:p>
          <a:p>
            <a:pPr marL="363538" indent="-363538" eaLnBrk="1" hangingPunct="1">
              <a:buFontTx/>
              <a:buNone/>
              <a:defRPr/>
            </a:pPr>
            <a:endParaRPr lang="en-GB" sz="1400" dirty="0" smtClean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Received opinion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BE" b="1" i="1" dirty="0" smtClean="0"/>
              <a:t>Ought to </a:t>
            </a:r>
            <a:r>
              <a:rPr lang="nl-BE" dirty="0" smtClean="0"/>
              <a:t>and </a:t>
            </a:r>
            <a:r>
              <a:rPr lang="nl-BE" b="1" i="1" dirty="0" smtClean="0"/>
              <a:t>should</a:t>
            </a:r>
            <a:r>
              <a:rPr lang="nl-BE" dirty="0" smtClean="0"/>
              <a:t> can replace each other</a:t>
            </a:r>
          </a:p>
          <a:p>
            <a:pPr eaLnBrk="1" hangingPunct="1">
              <a:buFontTx/>
              <a:buNone/>
              <a:defRPr/>
            </a:pPr>
            <a:endParaRPr lang="nl-BE" dirty="0" smtClean="0"/>
          </a:p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solidFill>
                  <a:srgbClr val="C00000"/>
                </a:solidFill>
              </a:rPr>
              <a:t>“It is not at all clear that (…) English makes any distinction between </a:t>
            </a:r>
            <a:r>
              <a:rPr lang="en-GB" i="1" dirty="0" smtClean="0">
                <a:solidFill>
                  <a:srgbClr val="C00000"/>
                </a:solidFill>
              </a:rPr>
              <a:t>should</a:t>
            </a:r>
            <a:r>
              <a:rPr lang="en-GB" dirty="0" smtClean="0">
                <a:solidFill>
                  <a:srgbClr val="C00000"/>
                </a:solidFill>
              </a:rPr>
              <a:t> and </a:t>
            </a:r>
            <a:r>
              <a:rPr lang="en-GB" i="1" dirty="0" smtClean="0">
                <a:solidFill>
                  <a:srgbClr val="C00000"/>
                </a:solidFill>
              </a:rPr>
              <a:t>ought to</a:t>
            </a:r>
            <a:r>
              <a:rPr lang="en-GB" dirty="0" smtClean="0">
                <a:solidFill>
                  <a:srgbClr val="C00000"/>
                </a:solidFill>
              </a:rPr>
              <a:t>. They seem to be largely interchangeable.”</a:t>
            </a:r>
            <a:r>
              <a:rPr lang="en-GB" dirty="0" smtClean="0"/>
              <a:t>　</a:t>
            </a:r>
            <a:endParaRPr lang="nl-BE" dirty="0" smtClean="0"/>
          </a:p>
          <a:p>
            <a:pPr eaLnBrk="1" hangingPunct="1">
              <a:buFontTx/>
              <a:buNone/>
              <a:defRPr/>
            </a:pPr>
            <a:r>
              <a:rPr lang="nl-BE" dirty="0" smtClean="0"/>
              <a:t>(Palmer, 1990: 122)</a:t>
            </a:r>
          </a:p>
          <a:p>
            <a:pPr eaLnBrk="1" hangingPunct="1">
              <a:buFontTx/>
              <a:buNone/>
              <a:defRPr/>
            </a:pPr>
            <a:endParaRPr lang="en-GB" dirty="0" smtClean="0"/>
          </a:p>
          <a:p>
            <a:pPr eaLnBrk="1" hangingPunct="1">
              <a:buFontTx/>
              <a:buNone/>
              <a:defRPr/>
            </a:pPr>
            <a:endParaRPr lang="en-GB" dirty="0"/>
          </a:p>
        </p:txBody>
      </p:sp>
      <p:sp>
        <p:nvSpPr>
          <p:cNvPr id="12292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The challenge</a:t>
            </a:r>
            <a:endParaRPr lang="en-GB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smtClean="0"/>
              <a:t>On which grounds, if any, can </a:t>
            </a:r>
            <a:r>
              <a:rPr lang="nl-BE" b="1" i="1" smtClean="0"/>
              <a:t>should</a:t>
            </a:r>
            <a:r>
              <a:rPr lang="nl-BE" smtClean="0"/>
              <a:t> and </a:t>
            </a:r>
            <a:r>
              <a:rPr lang="nl-BE" b="1" i="1" smtClean="0"/>
              <a:t>ought to</a:t>
            </a:r>
            <a:r>
              <a:rPr lang="nl-BE" b="1" smtClean="0"/>
              <a:t> </a:t>
            </a:r>
            <a:r>
              <a:rPr lang="nl-BE" smtClean="0"/>
              <a:t>be distinguished?</a:t>
            </a:r>
          </a:p>
          <a:p>
            <a:pPr marL="0" indent="0" eaLnBrk="1" hangingPunct="1">
              <a:buFontTx/>
              <a:buNone/>
            </a:pPr>
            <a:endParaRPr lang="nl-BE" smtClean="0"/>
          </a:p>
          <a:p>
            <a:pPr marL="0" indent="0" eaLnBrk="1" hangingPunct="1">
              <a:buFontTx/>
              <a:buNone/>
            </a:pPr>
            <a:r>
              <a:rPr lang="nl-BE" smtClean="0"/>
              <a:t>That is, </a:t>
            </a:r>
          </a:p>
          <a:p>
            <a:pPr marL="0" indent="0" eaLnBrk="1" hangingPunct="1">
              <a:buFontTx/>
              <a:buNone/>
            </a:pPr>
            <a:endParaRPr lang="nl-BE" smtClean="0"/>
          </a:p>
          <a:p>
            <a:pPr marL="0" indent="0" eaLnBrk="1" hangingPunct="1">
              <a:buFontTx/>
              <a:buNone/>
            </a:pPr>
            <a:r>
              <a:rPr lang="nl-BE" smtClean="0"/>
              <a:t>which factors, if any, have a unique impact on the choice of </a:t>
            </a:r>
            <a:r>
              <a:rPr lang="nl-BE" b="1" i="1" smtClean="0"/>
              <a:t>should</a:t>
            </a:r>
            <a:r>
              <a:rPr lang="nl-BE" smtClean="0"/>
              <a:t> vs. </a:t>
            </a:r>
            <a:r>
              <a:rPr lang="nl-BE" b="1" i="1" smtClean="0"/>
              <a:t>ought to</a:t>
            </a:r>
            <a:r>
              <a:rPr lang="nl-BE" smtClean="0"/>
              <a:t>?</a:t>
            </a:r>
            <a:endParaRPr lang="en-GB" smtClean="0"/>
          </a:p>
        </p:txBody>
      </p:sp>
      <p:sp>
        <p:nvSpPr>
          <p:cNvPr id="13316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Previously proposed differences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nl-BE" dirty="0" smtClean="0"/>
              <a:t>(1) Subjectivity vs. objectivity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solidFill>
                  <a:srgbClr val="C00000"/>
                </a:solidFill>
              </a:rPr>
              <a:t>“Although </a:t>
            </a:r>
            <a:r>
              <a:rPr lang="en-GB" i="1" dirty="0" smtClean="0">
                <a:solidFill>
                  <a:srgbClr val="C00000"/>
                </a:solidFill>
              </a:rPr>
              <a:t>should </a:t>
            </a:r>
            <a:r>
              <a:rPr lang="en-GB" dirty="0" smtClean="0">
                <a:solidFill>
                  <a:srgbClr val="C00000"/>
                </a:solidFill>
              </a:rPr>
              <a:t>and</a:t>
            </a:r>
            <a:r>
              <a:rPr lang="en-GB" i="1" dirty="0" smtClean="0">
                <a:solidFill>
                  <a:srgbClr val="C00000"/>
                </a:solidFill>
              </a:rPr>
              <a:t> ought to </a:t>
            </a:r>
            <a:r>
              <a:rPr lang="en-GB" dirty="0" smtClean="0">
                <a:solidFill>
                  <a:srgbClr val="C00000"/>
                </a:solidFill>
              </a:rPr>
              <a:t>are often interchangeable, there is a slight difference of meaning between them.　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solidFill>
                  <a:srgbClr val="C00000"/>
                </a:solidFill>
              </a:rPr>
              <a:t>When using </a:t>
            </a:r>
            <a:r>
              <a:rPr lang="en-GB" b="1" i="1" dirty="0" smtClean="0">
                <a:solidFill>
                  <a:srgbClr val="C00000"/>
                </a:solidFill>
              </a:rPr>
              <a:t>should</a:t>
            </a:r>
            <a:r>
              <a:rPr lang="en-GB" i="1" dirty="0" smtClean="0">
                <a:solidFill>
                  <a:srgbClr val="C0000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the speaker expresses his own </a:t>
            </a:r>
            <a:r>
              <a:rPr lang="en-GB" u="sng" dirty="0" smtClean="0">
                <a:solidFill>
                  <a:srgbClr val="C00000"/>
                </a:solidFill>
              </a:rPr>
              <a:t>subjective</a:t>
            </a:r>
            <a:r>
              <a:rPr lang="en-GB" dirty="0" smtClean="0">
                <a:solidFill>
                  <a:srgbClr val="C00000"/>
                </a:solidFill>
              </a:rPr>
              <a:t> view; 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b="1" i="1" dirty="0" smtClean="0">
                <a:solidFill>
                  <a:srgbClr val="C00000"/>
                </a:solidFill>
              </a:rPr>
              <a:t>ought to </a:t>
            </a:r>
            <a:r>
              <a:rPr lang="en-GB" dirty="0" smtClean="0">
                <a:solidFill>
                  <a:srgbClr val="C00000"/>
                </a:solidFill>
              </a:rPr>
              <a:t>is more </a:t>
            </a:r>
            <a:r>
              <a:rPr lang="en-GB" u="sng" dirty="0" smtClean="0">
                <a:solidFill>
                  <a:srgbClr val="C00000"/>
                </a:solidFill>
              </a:rPr>
              <a:t>objective</a:t>
            </a:r>
            <a:r>
              <a:rPr lang="en-GB" dirty="0" smtClean="0">
                <a:solidFill>
                  <a:srgbClr val="C00000"/>
                </a:solidFill>
              </a:rPr>
              <a:t> and is used when the speaker wants to represent something as a law, duty or regulation.”</a:t>
            </a:r>
          </a:p>
          <a:p>
            <a:pPr marL="0" indent="0" eaLnBrk="1" hangingPunct="1">
              <a:buFontTx/>
              <a:buNone/>
              <a:defRPr/>
            </a:pPr>
            <a:r>
              <a:rPr lang="nl-BE" dirty="0" smtClean="0"/>
              <a:t>(Declerck, 1991: 377, after Swan, 1980: 550)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dirty="0" smtClean="0">
                <a:solidFill>
                  <a:srgbClr val="164374"/>
                </a:solidFill>
              </a:rPr>
              <a:t>I </a:t>
            </a:r>
            <a:r>
              <a:rPr lang="nl-BE" b="1" dirty="0" smtClean="0">
                <a:solidFill>
                  <a:srgbClr val="164374"/>
                </a:solidFill>
              </a:rPr>
              <a:t>ought to</a:t>
            </a:r>
            <a:r>
              <a:rPr lang="nl-BE" dirty="0" smtClean="0">
                <a:solidFill>
                  <a:srgbClr val="164374"/>
                </a:solidFill>
              </a:rPr>
              <a:t>/</a:t>
            </a:r>
            <a:r>
              <a:rPr lang="nl-BE" b="1" dirty="0" smtClean="0">
                <a:solidFill>
                  <a:srgbClr val="164374"/>
                </a:solidFill>
              </a:rPr>
              <a:t>?should</a:t>
            </a:r>
            <a:r>
              <a:rPr lang="nl-BE" dirty="0" smtClean="0">
                <a:solidFill>
                  <a:srgbClr val="164374"/>
                </a:solidFill>
              </a:rPr>
              <a:t> congratulate her, but I don’t think I will.  </a:t>
            </a:r>
            <a:r>
              <a:rPr lang="nl-BE" dirty="0" smtClean="0"/>
              <a:t>(Declerck, 1991: 377)</a:t>
            </a:r>
          </a:p>
          <a:p>
            <a:pPr marL="0" indent="0" eaLnBrk="1" hangingPunct="1">
              <a:buFontTx/>
              <a:buNone/>
            </a:pPr>
            <a:endParaRPr lang="nl-BE" dirty="0" smtClean="0"/>
          </a:p>
          <a:p>
            <a:pPr marL="0" indent="0" eaLnBrk="1" hangingPunct="1">
              <a:buFontTx/>
              <a:buNone/>
            </a:pPr>
            <a:r>
              <a:rPr lang="nl-BE" dirty="0" smtClean="0"/>
              <a:t>Is </a:t>
            </a:r>
            <a:r>
              <a:rPr lang="nl-BE" i="1" dirty="0" smtClean="0"/>
              <a:t>should</a:t>
            </a:r>
            <a:r>
              <a:rPr lang="nl-BE" dirty="0" smtClean="0"/>
              <a:t> really more subjective here (and in all other instances)?</a:t>
            </a:r>
          </a:p>
          <a:p>
            <a:pPr marL="0" indent="0" eaLnBrk="1" hangingPunct="1">
              <a:buFontTx/>
              <a:buNone/>
            </a:pPr>
            <a:r>
              <a:rPr lang="nl-BE" dirty="0" smtClean="0"/>
              <a:t>Hard to verify objectively...</a:t>
            </a:r>
          </a:p>
          <a:p>
            <a:pPr marL="0" indent="0" eaLnBrk="1" hangingPunct="1">
              <a:buFontTx/>
              <a:buNone/>
            </a:pPr>
            <a:endParaRPr lang="nl-BE" dirty="0" smtClean="0"/>
          </a:p>
        </p:txBody>
      </p:sp>
      <p:sp>
        <p:nvSpPr>
          <p:cNvPr id="15364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nl-BE" dirty="0" smtClean="0"/>
              <a:t>Testable question:</a:t>
            </a:r>
          </a:p>
          <a:p>
            <a:pPr marL="0" indent="0" eaLnBrk="1" hangingPunct="1">
              <a:buFontTx/>
              <a:buNone/>
            </a:pPr>
            <a:endParaRPr lang="nl-BE" dirty="0" smtClean="0"/>
          </a:p>
          <a:p>
            <a:pPr marL="0" indent="0" eaLnBrk="1" hangingPunct="1">
              <a:buFontTx/>
              <a:buNone/>
            </a:pPr>
            <a:r>
              <a:rPr lang="nl-BE" dirty="0" smtClean="0"/>
              <a:t>Is (a) relatively more frequent than (b)?</a:t>
            </a:r>
          </a:p>
          <a:p>
            <a:pPr marL="0" indent="0" eaLnBrk="1" hangingPunct="1">
              <a:buFontTx/>
              <a:buNone/>
            </a:pPr>
            <a:r>
              <a:rPr lang="nl-BE" dirty="0" smtClean="0"/>
              <a:t>(a)</a:t>
            </a:r>
            <a:r>
              <a:rPr lang="nl-BE" dirty="0" smtClean="0">
                <a:solidFill>
                  <a:srgbClr val="164374"/>
                </a:solidFill>
              </a:rPr>
              <a:t> </a:t>
            </a:r>
            <a:r>
              <a:rPr lang="nl-BE" u="sng" dirty="0" smtClean="0">
                <a:solidFill>
                  <a:srgbClr val="164374"/>
                </a:solidFill>
              </a:rPr>
              <a:t>I think</a:t>
            </a:r>
            <a:r>
              <a:rPr lang="nl-BE" dirty="0" smtClean="0">
                <a:solidFill>
                  <a:srgbClr val="164374"/>
                </a:solidFill>
              </a:rPr>
              <a:t> you </a:t>
            </a:r>
            <a:r>
              <a:rPr lang="nl-BE" b="1" dirty="0" smtClean="0">
                <a:solidFill>
                  <a:srgbClr val="164374"/>
                </a:solidFill>
              </a:rPr>
              <a:t>should</a:t>
            </a:r>
            <a:r>
              <a:rPr lang="nl-BE" dirty="0" smtClean="0">
                <a:solidFill>
                  <a:srgbClr val="164374"/>
                </a:solidFill>
              </a:rPr>
              <a:t>...</a:t>
            </a:r>
            <a:endParaRPr lang="nl-BE" dirty="0" smtClean="0"/>
          </a:p>
          <a:p>
            <a:pPr marL="0" indent="0" eaLnBrk="1" hangingPunct="1">
              <a:buFontTx/>
              <a:buNone/>
            </a:pPr>
            <a:r>
              <a:rPr lang="nl-BE" dirty="0" smtClean="0"/>
              <a:t>(b) </a:t>
            </a:r>
            <a:r>
              <a:rPr lang="nl-BE" u="sng" dirty="0" smtClean="0">
                <a:solidFill>
                  <a:srgbClr val="164374"/>
                </a:solidFill>
              </a:rPr>
              <a:t>I think</a:t>
            </a:r>
            <a:r>
              <a:rPr lang="nl-BE" dirty="0" smtClean="0">
                <a:solidFill>
                  <a:srgbClr val="164374"/>
                </a:solidFill>
              </a:rPr>
              <a:t> you </a:t>
            </a:r>
            <a:r>
              <a:rPr lang="nl-BE" b="1" dirty="0" smtClean="0">
                <a:solidFill>
                  <a:srgbClr val="164374"/>
                </a:solidFill>
              </a:rPr>
              <a:t>ought to</a:t>
            </a:r>
            <a:r>
              <a:rPr lang="nl-BE" dirty="0" smtClean="0">
                <a:solidFill>
                  <a:srgbClr val="164374"/>
                </a:solidFill>
              </a:rPr>
              <a:t>...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idx="10"/>
          </p:nvPr>
        </p:nvSpPr>
        <p:spPr>
          <a:xfrm>
            <a:off x="500063" y="6143625"/>
            <a:ext cx="6929437" cy="71437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11175" y="928688"/>
            <a:ext cx="6929438" cy="1143000"/>
          </a:xfrm>
        </p:spPr>
        <p:txBody>
          <a:bodyPr/>
          <a:lstStyle/>
          <a:p>
            <a:pPr eaLnBrk="1" hangingPunct="1"/>
            <a:r>
              <a:rPr lang="nl-BE" smtClean="0"/>
              <a:t>Previously proposed differences cntd.</a:t>
            </a:r>
            <a:endParaRPr lang="en-GB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12763" y="2339975"/>
            <a:ext cx="6929437" cy="377983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nl-BE" smtClean="0"/>
              <a:t>(2) Implication of nonfulfilment or not</a:t>
            </a:r>
          </a:p>
          <a:p>
            <a:pPr marL="0" indent="0" eaLnBrk="1" hangingPunct="1">
              <a:buFontTx/>
              <a:buNone/>
            </a:pPr>
            <a:r>
              <a:rPr lang="nl-BE" b="1" i="1" smtClean="0"/>
              <a:t>Ought to</a:t>
            </a:r>
            <a:r>
              <a:rPr lang="nl-BE" smtClean="0"/>
              <a:t>, unlike </a:t>
            </a:r>
            <a:r>
              <a:rPr lang="nl-BE" i="1" smtClean="0"/>
              <a:t>should</a:t>
            </a:r>
            <a:r>
              <a:rPr lang="nl-BE" smtClean="0"/>
              <a:t>, suggests that the situation is </a:t>
            </a:r>
            <a:r>
              <a:rPr lang="nl-BE" smtClean="0">
                <a:solidFill>
                  <a:srgbClr val="C00000"/>
                </a:solidFill>
              </a:rPr>
              <a:t>“overdue or may be delayed”</a:t>
            </a:r>
            <a:r>
              <a:rPr lang="nl-BE" smtClean="0"/>
              <a:t> or might not take place at all.</a:t>
            </a:r>
          </a:p>
          <a:p>
            <a:pPr marL="0" indent="0" eaLnBrk="1" hangingPunct="1">
              <a:buFontTx/>
              <a:buNone/>
            </a:pPr>
            <a:r>
              <a:rPr lang="nl-BE" smtClean="0"/>
              <a:t>(Close, 1981: 121; Gailor, 1983: 348-9)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TO English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VETO English</Template>
  <TotalTime>12382</TotalTime>
  <Words>1593</Words>
  <Application>Microsoft Office PowerPoint</Application>
  <PresentationFormat>On-screen Show (4:3)</PresentationFormat>
  <Paragraphs>308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VETO English</vt:lpstr>
      <vt:lpstr>Microsoft Office Excel 97-2003 Worksheet</vt:lpstr>
      <vt:lpstr>We ought to re-think synonymy, shouldn’t we?  A corpus-based reassessment of two English modals’ substitutability</vt:lpstr>
      <vt:lpstr>Overview of our talk</vt:lpstr>
      <vt:lpstr>Some examples</vt:lpstr>
      <vt:lpstr>Received opinion</vt:lpstr>
      <vt:lpstr>The challenge</vt:lpstr>
      <vt:lpstr>Previously proposed differences</vt:lpstr>
      <vt:lpstr>Slide 7</vt:lpstr>
      <vt:lpstr>Slide 8</vt:lpstr>
      <vt:lpstr>Previously proposed differences cntd.</vt:lpstr>
      <vt:lpstr>Slide 10</vt:lpstr>
      <vt:lpstr>Slide 11</vt:lpstr>
      <vt:lpstr>Previously proposed differences still cntd.</vt:lpstr>
      <vt:lpstr>Slide 13</vt:lpstr>
      <vt:lpstr>Slide 14</vt:lpstr>
      <vt:lpstr>Some further previously proposed differences</vt:lpstr>
      <vt:lpstr>Corpora used for this study</vt:lpstr>
      <vt:lpstr>Materials selected</vt:lpstr>
      <vt:lpstr>Multiple variables investigated</vt:lpstr>
      <vt:lpstr>Methodology: logistic regression </vt:lpstr>
      <vt:lpstr>Results: 8 siginificant variables</vt:lpstr>
      <vt:lpstr>Results: further specifics</vt:lpstr>
      <vt:lpstr>Factor no. 1</vt:lpstr>
      <vt:lpstr>Factor no. 2</vt:lpstr>
      <vt:lpstr>Factor no. 3</vt:lpstr>
      <vt:lpstr>Factor no. 4</vt:lpstr>
      <vt:lpstr>Slide 26</vt:lpstr>
      <vt:lpstr>Slide 27</vt:lpstr>
      <vt:lpstr>Slide 28</vt:lpstr>
      <vt:lpstr>Slide 29</vt:lpstr>
      <vt:lpstr>Discussion</vt:lpstr>
      <vt:lpstr>Slide 31</vt:lpstr>
      <vt:lpstr>Slide 32</vt:lpstr>
      <vt:lpstr>Modelling results in CxG</vt:lpstr>
      <vt:lpstr>Future work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translation and the translation of patterns</dc:title>
  <dc:creator>Bert Cappelle</dc:creator>
  <cp:lastModifiedBy>HY-User</cp:lastModifiedBy>
  <cp:revision>57</cp:revision>
  <dcterms:created xsi:type="dcterms:W3CDTF">2010-05-03T14:15:53Z</dcterms:created>
  <dcterms:modified xsi:type="dcterms:W3CDTF">2010-10-28T13:01:09Z</dcterms:modified>
</cp:coreProperties>
</file>